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019" r:id="rId1"/>
  </p:sldMasterIdLst>
  <p:notesMasterIdLst>
    <p:notesMasterId r:id="rId14"/>
  </p:notesMasterIdLst>
  <p:handoutMasterIdLst>
    <p:handoutMasterId r:id="rId15"/>
  </p:handoutMasterIdLst>
  <p:sldIdLst>
    <p:sldId id="256" r:id="rId2"/>
    <p:sldId id="519" r:id="rId3"/>
    <p:sldId id="520" r:id="rId4"/>
    <p:sldId id="521" r:id="rId5"/>
    <p:sldId id="522" r:id="rId6"/>
    <p:sldId id="523" r:id="rId7"/>
    <p:sldId id="524" r:id="rId8"/>
    <p:sldId id="525" r:id="rId9"/>
    <p:sldId id="526" r:id="rId10"/>
    <p:sldId id="527" r:id="rId11"/>
    <p:sldId id="528" r:id="rId12"/>
    <p:sldId id="529" r:id="rId13"/>
  </p:sldIdLst>
  <p:sldSz cx="9144000" cy="6858000" type="screen4x3"/>
  <p:notesSz cx="6858000" cy="9144000"/>
  <p:embeddedFontLst>
    <p:embeddedFont>
      <p:font typeface="Angsana New" pitchFamily="18" charset="-34"/>
      <p:regular r:id="rId16"/>
      <p:bold r:id="rId17"/>
      <p:italic r:id="rId18"/>
      <p:boldItalic r:id="rId19"/>
    </p:embeddedFont>
    <p:embeddedFont>
      <p:font typeface="TH Chakra Petch" pitchFamily="2" charset="-34"/>
      <p:regular r:id="rId20"/>
      <p:bold r:id="rId21"/>
      <p:italic r:id="rId22"/>
      <p:boldItalic r:id="rId23"/>
    </p:embeddedFont>
    <p:embeddedFont>
      <p:font typeface="AngsanaUPC" pitchFamily="18" charset="-34"/>
      <p:regular r:id="rId24"/>
      <p:bold r:id="rId25"/>
      <p:italic r:id="rId26"/>
      <p:boldItalic r:id="rId27"/>
    </p:embeddedFont>
    <p:embeddedFont>
      <p:font typeface="Cordia New" pitchFamily="34" charset="-34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IrisUPC" pitchFamily="34" charset="-34"/>
      <p:regular r:id="rId36"/>
      <p:bold r:id="rId37"/>
      <p:italic r:id="rId38"/>
      <p:boldItalic r:id="rId39"/>
    </p:embeddedFont>
    <p:embeddedFont>
      <p:font typeface="Wingdings 2" pitchFamily="18" charset="2"/>
      <p:regular r:id="rId40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47A"/>
    <a:srgbClr val="8DB63C"/>
    <a:srgbClr val="7DA135"/>
    <a:srgbClr val="000000"/>
    <a:srgbClr val="CCFF99"/>
    <a:srgbClr val="FFFF69"/>
    <a:srgbClr val="FFFF99"/>
    <a:srgbClr val="FFF7B9"/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08" autoAdjust="0"/>
    <p:restoredTop sz="94454" autoAdjust="0"/>
  </p:normalViewPr>
  <p:slideViewPr>
    <p:cSldViewPr>
      <p:cViewPr>
        <p:scale>
          <a:sx n="88" d="100"/>
          <a:sy n="88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34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5983B-8B38-4B96-8DE8-0A1CFDD2C54A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3CEB1-00D8-4639-AC0B-78112EBB2A1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6546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C5B70-CAC5-4203-9583-CE891AB24C5B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E672A-0637-436E-8BA1-F00EB259FE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258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672A-0637-436E-8BA1-F00EB259FE6C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2657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672A-0637-436E-8BA1-F00EB259FE6C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1825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672A-0637-436E-8BA1-F00EB259FE6C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082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672A-0637-436E-8BA1-F00EB259FE6C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8252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672A-0637-436E-8BA1-F00EB259FE6C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9681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672A-0637-436E-8BA1-F00EB259FE6C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2745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672A-0637-436E-8BA1-F00EB259FE6C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7151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672A-0637-436E-8BA1-F00EB259FE6C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9652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672A-0637-436E-8BA1-F00EB259FE6C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2853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672A-0637-436E-8BA1-F00EB259FE6C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863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672A-0637-436E-8BA1-F00EB259FE6C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309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404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601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191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486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843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29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4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181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825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388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698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12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microsoft.com/office/2007/relationships/hdphoto" Target="../media/hdphoto1.wdp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2000">
              <a:srgbClr val="002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กล่องข้อความ 7"/>
          <p:cNvSpPr txBox="1"/>
          <p:nvPr/>
        </p:nvSpPr>
        <p:spPr>
          <a:xfrm>
            <a:off x="281301" y="-8002"/>
            <a:ext cx="5476179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13800" b="1" dirty="0" smtClean="0">
                <a:solidFill>
                  <a:srgbClr val="FFC000"/>
                </a:solidFill>
                <a:latin typeface="IrisUPC" panose="020B0604020202020204" pitchFamily="34" charset="-34"/>
                <a:cs typeface="+mj-cs"/>
              </a:rPr>
              <a:t>เทคโนโลยี 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407062" y="2564904"/>
            <a:ext cx="4252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 smtClean="0">
                <a:solidFill>
                  <a:schemeClr val="bg1"/>
                </a:solidFill>
                <a:latin typeface="TH Chakra Petch" panose="02000506000000020004" pitchFamily="2" charset="-34"/>
                <a:cs typeface="+mj-cs"/>
              </a:rPr>
              <a:t>ชั้นมัธยมศึกษาปีที่ </a:t>
            </a:r>
            <a:r>
              <a:rPr lang="th-TH" sz="7200" dirty="0" smtClean="0">
                <a:solidFill>
                  <a:schemeClr val="bg1"/>
                </a:solidFill>
                <a:latin typeface="TH Chakra Petch" panose="02000506000000020004" pitchFamily="2" charset="-34"/>
                <a:cs typeface="+mj-cs"/>
              </a:rPr>
              <a:t>๓</a:t>
            </a:r>
            <a:endParaRPr lang="th-TH" sz="4800" dirty="0">
              <a:solidFill>
                <a:schemeClr val="bg1"/>
              </a:solidFill>
              <a:latin typeface="TH Chakra Petch" panose="02000506000000020004" pitchFamily="2" charset="-34"/>
              <a:cs typeface="+mj-cs"/>
            </a:endParaRP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537" y="65832"/>
            <a:ext cx="1370109" cy="125664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4" y="4931454"/>
            <a:ext cx="2815188" cy="1761550"/>
          </a:xfrm>
          <a:prstGeom prst="round2Diag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t="5722" r="2093" b="2723"/>
          <a:stretch/>
        </p:blipFill>
        <p:spPr>
          <a:xfrm>
            <a:off x="3301668" y="4931454"/>
            <a:ext cx="2714872" cy="1761550"/>
          </a:xfrm>
          <a:prstGeom prst="round2Diag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6" descr="Burning Wood Pellets. Wood pellets are a type of wood fuel. Stock Photo - 147097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046" y="4931454"/>
            <a:ext cx="2610484" cy="1761550"/>
          </a:xfrm>
          <a:prstGeom prst="round2Diag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ngineer Showing Apprentices How To Use CNC Tool Making Machine Stock Photo - 962499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3375426" cy="2104274"/>
          </a:xfrm>
          <a:prstGeom prst="round2DiagRect">
            <a:avLst>
              <a:gd name="adj1" fmla="val 32943"/>
              <a:gd name="adj2" fmla="val 0"/>
            </a:avLst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กล่องข้อความ 7"/>
          <p:cNvSpPr txBox="1"/>
          <p:nvPr/>
        </p:nvSpPr>
        <p:spPr>
          <a:xfrm>
            <a:off x="281301" y="1600924"/>
            <a:ext cx="6810979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6600" b="1" dirty="0" smtClean="0">
                <a:solidFill>
                  <a:srgbClr val="FFC000"/>
                </a:solidFill>
                <a:latin typeface="IrisUPC" panose="020B0604020202020204" pitchFamily="34" charset="-34"/>
                <a:cs typeface="+mj-cs"/>
              </a:rPr>
              <a:t>(การออกแบบและเทคโนโลยี) </a:t>
            </a:r>
          </a:p>
        </p:txBody>
      </p:sp>
    </p:spTree>
    <p:extLst>
      <p:ext uri="{BB962C8B-B14F-4D97-AF65-F5344CB8AC3E}">
        <p14:creationId xmlns:p14="http://schemas.microsoft.com/office/powerpoint/2010/main" val="224740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กลุ่ม 30"/>
          <p:cNvGrpSpPr/>
          <p:nvPr/>
        </p:nvGrpSpPr>
        <p:grpSpPr>
          <a:xfrm>
            <a:off x="0" y="0"/>
            <a:ext cx="9144000" cy="880392"/>
            <a:chOff x="0" y="0"/>
            <a:chExt cx="9144000" cy="880392"/>
          </a:xfrm>
        </p:grpSpPr>
        <p:sp>
          <p:nvSpPr>
            <p:cNvPr id="32" name="สี่เหลี่ยมผืนผ้า 31"/>
            <p:cNvSpPr/>
            <p:nvPr/>
          </p:nvSpPr>
          <p:spPr>
            <a:xfrm>
              <a:off x="0" y="0"/>
              <a:ext cx="9144000" cy="880392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33" name="สี่เหลี่ยมผืนผ้ามุมมน 32"/>
            <p:cNvSpPr/>
            <p:nvPr/>
          </p:nvSpPr>
          <p:spPr>
            <a:xfrm>
              <a:off x="1030737" y="268164"/>
              <a:ext cx="6925639" cy="36004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เทคโนโลยี </a:t>
              </a:r>
              <a:r>
                <a:rPr lang="th-TH" b="1" dirty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(การออกแบบและเทคโนโลยี) </a:t>
              </a:r>
              <a:r>
                <a:rPr lang="th-TH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ชั้นมัธยมศึกษาปีที่ </a:t>
              </a:r>
              <a:r>
                <a:rPr lang="en-US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3</a:t>
              </a:r>
              <a:endParaRPr lang="th-TH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pic>
          <p:nvPicPr>
            <p:cNvPr id="34" name="รูปภาพ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5" y="15440"/>
              <a:ext cx="911232" cy="835768"/>
            </a:xfrm>
            <a:prstGeom prst="rect">
              <a:avLst/>
            </a:prstGeom>
          </p:spPr>
        </p:pic>
      </p:grpSp>
      <p:sp>
        <p:nvSpPr>
          <p:cNvPr id="2" name="สี่เหลี่ยมผืนผ้ามุมมน 1"/>
          <p:cNvSpPr/>
          <p:nvPr/>
        </p:nvSpPr>
        <p:spPr>
          <a:xfrm>
            <a:off x="1577232" y="1202889"/>
            <a:ext cx="5832648" cy="652836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ผลของการเปลี่ยนแปลง </a:t>
            </a:r>
            <a:r>
              <a:rPr lang="en-US" b="1" dirty="0" smtClean="0"/>
              <a:t>: </a:t>
            </a:r>
            <a:r>
              <a:rPr lang="th-TH" b="1" dirty="0" smtClean="0"/>
              <a:t>ภาชนะใส่อาหารและน้ำ</a:t>
            </a:r>
            <a:endParaRPr lang="th-TH" b="1" dirty="0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611560" y="2276872"/>
            <a:ext cx="8029604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</a:rPr>
              <a:t>มี</a:t>
            </a:r>
            <a:r>
              <a:rPr lang="th-TH" dirty="0">
                <a:solidFill>
                  <a:srgbClr val="002060"/>
                </a:solidFill>
              </a:rPr>
              <a:t>การแบ่งปันหรือแลกเปลี่ยนสินค้ากัน </a:t>
            </a:r>
            <a:r>
              <a:rPr lang="th-TH" dirty="0" smtClean="0">
                <a:solidFill>
                  <a:srgbClr val="002060"/>
                </a:solidFill>
              </a:rPr>
              <a:t>จากครัวเรือนสู่</a:t>
            </a:r>
            <a:r>
              <a:rPr lang="th-TH" dirty="0">
                <a:solidFill>
                  <a:srgbClr val="002060"/>
                </a:solidFill>
              </a:rPr>
              <a:t>ชุมชน สังคม </a:t>
            </a:r>
            <a:endParaRPr lang="th-TH" dirty="0" smtClean="0">
              <a:solidFill>
                <a:srgbClr val="002060"/>
              </a:solidFill>
            </a:endParaRPr>
          </a:p>
          <a:p>
            <a:r>
              <a:rPr lang="th-TH" dirty="0">
                <a:solidFill>
                  <a:srgbClr val="002060"/>
                </a:solidFill>
              </a:rPr>
              <a:t> </a:t>
            </a:r>
            <a:r>
              <a:rPr lang="th-TH" dirty="0" smtClean="0">
                <a:solidFill>
                  <a:srgbClr val="002060"/>
                </a:solidFill>
              </a:rPr>
              <a:t>       และ</a:t>
            </a:r>
            <a:r>
              <a:rPr lang="th-TH" dirty="0">
                <a:solidFill>
                  <a:srgbClr val="002060"/>
                </a:solidFill>
              </a:rPr>
              <a:t>สู่การข้ามดินแดน </a:t>
            </a: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611560" y="3427975"/>
            <a:ext cx="802960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</a:rPr>
              <a:t>เกิด</a:t>
            </a:r>
            <a:r>
              <a:rPr lang="th-TH" dirty="0">
                <a:solidFill>
                  <a:srgbClr val="002060"/>
                </a:solidFill>
              </a:rPr>
              <a:t>การแลกเปลี่ยนจนกลายเป็นการค้า 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611560" y="4148191"/>
            <a:ext cx="8029604" cy="954107"/>
          </a:xfrm>
          <a:prstGeom prst="rect">
            <a:avLst/>
          </a:prstGeom>
          <a:solidFill>
            <a:srgbClr val="CCFF3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</a:rPr>
              <a:t>ทำให้</a:t>
            </a:r>
            <a:r>
              <a:rPr lang="th-TH" dirty="0">
                <a:solidFill>
                  <a:srgbClr val="002060"/>
                </a:solidFill>
              </a:rPr>
              <a:t>สังคมมีภาชนะที่ใช้ในการใส่อาหารดีขึ้น สะอาดขึ้น สามารถ</a:t>
            </a:r>
            <a:r>
              <a:rPr lang="th-TH" dirty="0" smtClean="0">
                <a:solidFill>
                  <a:srgbClr val="002060"/>
                </a:solidFill>
              </a:rPr>
              <a:t>ชำระ</a:t>
            </a:r>
            <a:r>
              <a:rPr lang="th-TH" dirty="0">
                <a:solidFill>
                  <a:srgbClr val="002060"/>
                </a:solidFill>
              </a:rPr>
              <a:t>ล้างเพื่อ</a:t>
            </a:r>
            <a:r>
              <a:rPr lang="th-TH" dirty="0" smtClean="0">
                <a:solidFill>
                  <a:srgbClr val="002060"/>
                </a:solidFill>
              </a:rPr>
              <a:t>นำกลับมา</a:t>
            </a:r>
            <a:r>
              <a:rPr lang="th-TH" dirty="0">
                <a:solidFill>
                  <a:srgbClr val="002060"/>
                </a:solidFill>
              </a:rPr>
              <a:t>ใช้ใหม่ได้ </a:t>
            </a: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611560" y="5299294"/>
            <a:ext cx="8029604" cy="954107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</a:rPr>
              <a:t>ทำให้</a:t>
            </a:r>
            <a:r>
              <a:rPr lang="th-TH" dirty="0">
                <a:solidFill>
                  <a:srgbClr val="002060"/>
                </a:solidFill>
              </a:rPr>
              <a:t>เกิดการประยุกต์ศาสตร์ต่าง ๆ มาพัฒนาผลผลิตด้านการผลิต</a:t>
            </a:r>
            <a:r>
              <a:rPr lang="th-TH" dirty="0" smtClean="0">
                <a:solidFill>
                  <a:srgbClr val="002060"/>
                </a:solidFill>
              </a:rPr>
              <a:t>ภาชนะ</a:t>
            </a:r>
          </a:p>
          <a:p>
            <a:r>
              <a:rPr lang="th-TH" dirty="0">
                <a:solidFill>
                  <a:srgbClr val="002060"/>
                </a:solidFill>
              </a:rPr>
              <a:t> </a:t>
            </a:r>
            <a:r>
              <a:rPr lang="th-TH" dirty="0" smtClean="0">
                <a:solidFill>
                  <a:srgbClr val="002060"/>
                </a:solidFill>
              </a:rPr>
              <a:t>      ใน</a:t>
            </a:r>
            <a:r>
              <a:rPr lang="th-TH" dirty="0">
                <a:solidFill>
                  <a:srgbClr val="002060"/>
                </a:solidFill>
              </a:rPr>
              <a:t>รูปแบบที่หลากหลายมากขึ้น เช่น ปิ่นโต หม้อหุงข้าว </a:t>
            </a:r>
          </a:p>
        </p:txBody>
      </p:sp>
    </p:spTree>
    <p:extLst>
      <p:ext uri="{BB962C8B-B14F-4D97-AF65-F5344CB8AC3E}">
        <p14:creationId xmlns:p14="http://schemas.microsoft.com/office/powerpoint/2010/main" val="750706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กลุ่ม 30"/>
          <p:cNvGrpSpPr/>
          <p:nvPr/>
        </p:nvGrpSpPr>
        <p:grpSpPr>
          <a:xfrm>
            <a:off x="0" y="0"/>
            <a:ext cx="9144000" cy="880392"/>
            <a:chOff x="0" y="0"/>
            <a:chExt cx="9144000" cy="880392"/>
          </a:xfrm>
        </p:grpSpPr>
        <p:sp>
          <p:nvSpPr>
            <p:cNvPr id="32" name="สี่เหลี่ยมผืนผ้า 31"/>
            <p:cNvSpPr/>
            <p:nvPr/>
          </p:nvSpPr>
          <p:spPr>
            <a:xfrm>
              <a:off x="0" y="0"/>
              <a:ext cx="9144000" cy="880392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33" name="สี่เหลี่ยมผืนผ้ามุมมน 32"/>
            <p:cNvSpPr/>
            <p:nvPr/>
          </p:nvSpPr>
          <p:spPr>
            <a:xfrm>
              <a:off x="1030737" y="268164"/>
              <a:ext cx="6925639" cy="36004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เทคโนโลยี </a:t>
              </a:r>
              <a:r>
                <a:rPr lang="th-TH" b="1" dirty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(การออกแบบและเทคโนโลยี) </a:t>
              </a:r>
              <a:r>
                <a:rPr lang="th-TH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ชั้นมัธยมศึกษาปีที่ </a:t>
              </a:r>
              <a:r>
                <a:rPr lang="en-US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3</a:t>
              </a:r>
              <a:endParaRPr lang="th-TH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pic>
          <p:nvPicPr>
            <p:cNvPr id="34" name="รูปภาพ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5" y="15440"/>
              <a:ext cx="911232" cy="835768"/>
            </a:xfrm>
            <a:prstGeom prst="rect">
              <a:avLst/>
            </a:prstGeom>
          </p:spPr>
        </p:pic>
      </p:grpSp>
      <p:sp>
        <p:nvSpPr>
          <p:cNvPr id="2" name="สี่เหลี่ยมผืนผ้ามุมมน 1"/>
          <p:cNvSpPr/>
          <p:nvPr/>
        </p:nvSpPr>
        <p:spPr>
          <a:xfrm>
            <a:off x="1577232" y="1185725"/>
            <a:ext cx="5832648" cy="652836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ตัวอย่างของการเปลี่ยนแปลง </a:t>
            </a:r>
            <a:r>
              <a:rPr lang="en-US" b="1" dirty="0" smtClean="0"/>
              <a:t>: </a:t>
            </a:r>
            <a:r>
              <a:rPr lang="th-TH" b="1" dirty="0" smtClean="0"/>
              <a:t>เครื่องนุ่งห่ม</a:t>
            </a:r>
            <a:endParaRPr lang="th-TH" b="1" dirty="0"/>
          </a:p>
        </p:txBody>
      </p:sp>
      <p:sp>
        <p:nvSpPr>
          <p:cNvPr id="48" name="สี่เหลี่ยมผืนผ้า 47"/>
          <p:cNvSpPr/>
          <p:nvPr/>
        </p:nvSpPr>
        <p:spPr>
          <a:xfrm>
            <a:off x="5508104" y="5199583"/>
            <a:ext cx="3221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นำผลผลิต</a:t>
            </a:r>
            <a:r>
              <a:rPr lang="th-TH" sz="2400" dirty="0">
                <a:solidFill>
                  <a:srgbClr val="002060"/>
                </a:solidFill>
              </a:rPr>
              <a:t>ของพืช</a:t>
            </a:r>
            <a:r>
              <a:rPr lang="th-TH" sz="2400" dirty="0" smtClean="0">
                <a:solidFill>
                  <a:srgbClr val="002060"/>
                </a:solidFill>
              </a:rPr>
              <a:t>พันธุ์</a:t>
            </a:r>
          </a:p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มา</a:t>
            </a:r>
            <a:r>
              <a:rPr lang="th-TH" sz="2400" dirty="0">
                <a:solidFill>
                  <a:srgbClr val="002060"/>
                </a:solidFill>
              </a:rPr>
              <a:t>แปรรูปโดยทอเป็นผ้า </a:t>
            </a:r>
          </a:p>
        </p:txBody>
      </p:sp>
      <p:sp>
        <p:nvSpPr>
          <p:cNvPr id="54" name="สี่เหลี่ยมผืนผ้า 53"/>
          <p:cNvSpPr/>
          <p:nvPr/>
        </p:nvSpPr>
        <p:spPr>
          <a:xfrm>
            <a:off x="726386" y="5199583"/>
            <a:ext cx="2597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002060"/>
                </a:solidFill>
              </a:rPr>
              <a:t>ใช้</a:t>
            </a:r>
            <a:r>
              <a:rPr lang="th-TH" sz="2400" dirty="0">
                <a:solidFill>
                  <a:srgbClr val="002060"/>
                </a:solidFill>
              </a:rPr>
              <a:t>หนังสัตว์มาห่อหุ้มร่างกาย </a:t>
            </a:r>
          </a:p>
        </p:txBody>
      </p:sp>
      <p:pic>
        <p:nvPicPr>
          <p:cNvPr id="3074" name="Picture 2" descr="People of the Ice Age Stock Photo - 516313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84" y="2592903"/>
            <a:ext cx="3221212" cy="2505416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92903"/>
            <a:ext cx="3221212" cy="2505417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ลูกศรขวา 3"/>
          <p:cNvSpPr/>
          <p:nvPr/>
        </p:nvSpPr>
        <p:spPr>
          <a:xfrm>
            <a:off x="4175956" y="3449567"/>
            <a:ext cx="792088" cy="792088"/>
          </a:xfrm>
          <a:prstGeom prst="rightArrow">
            <a:avLst/>
          </a:prstGeom>
          <a:solidFill>
            <a:srgbClr val="CC006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5424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8" grpId="0"/>
      <p:bldP spid="54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กลุ่ม 30"/>
          <p:cNvGrpSpPr/>
          <p:nvPr/>
        </p:nvGrpSpPr>
        <p:grpSpPr>
          <a:xfrm>
            <a:off x="0" y="0"/>
            <a:ext cx="9144000" cy="880392"/>
            <a:chOff x="0" y="0"/>
            <a:chExt cx="9144000" cy="880392"/>
          </a:xfrm>
        </p:grpSpPr>
        <p:sp>
          <p:nvSpPr>
            <p:cNvPr id="32" name="สี่เหลี่ยมผืนผ้า 31"/>
            <p:cNvSpPr/>
            <p:nvPr/>
          </p:nvSpPr>
          <p:spPr>
            <a:xfrm>
              <a:off x="0" y="0"/>
              <a:ext cx="9144000" cy="880392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33" name="สี่เหลี่ยมผืนผ้ามุมมน 32"/>
            <p:cNvSpPr/>
            <p:nvPr/>
          </p:nvSpPr>
          <p:spPr>
            <a:xfrm>
              <a:off x="1030737" y="268164"/>
              <a:ext cx="6925639" cy="36004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เทคโนโลยี </a:t>
              </a:r>
              <a:r>
                <a:rPr lang="th-TH" b="1" dirty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(การออกแบบและเทคโนโลยี) </a:t>
              </a:r>
              <a:r>
                <a:rPr lang="th-TH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ชั้นมัธยมศึกษาปีที่ </a:t>
              </a:r>
              <a:r>
                <a:rPr lang="en-US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3</a:t>
              </a:r>
              <a:endParaRPr lang="th-TH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pic>
          <p:nvPicPr>
            <p:cNvPr id="34" name="รูปภาพ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5" y="15440"/>
              <a:ext cx="911232" cy="835768"/>
            </a:xfrm>
            <a:prstGeom prst="rect">
              <a:avLst/>
            </a:prstGeom>
          </p:spPr>
        </p:pic>
      </p:grpSp>
      <p:sp>
        <p:nvSpPr>
          <p:cNvPr id="2" name="สี่เหลี่ยมผืนผ้ามุมมน 1"/>
          <p:cNvSpPr/>
          <p:nvPr/>
        </p:nvSpPr>
        <p:spPr>
          <a:xfrm>
            <a:off x="1577232" y="1202889"/>
            <a:ext cx="5832648" cy="652836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ผลของการเปลี่ยนแปลง </a:t>
            </a:r>
            <a:r>
              <a:rPr lang="en-US" b="1" dirty="0" smtClean="0"/>
              <a:t>: </a:t>
            </a:r>
            <a:r>
              <a:rPr lang="th-TH" b="1" dirty="0" smtClean="0"/>
              <a:t>เครื่องนุ่งห่ม</a:t>
            </a:r>
            <a:endParaRPr lang="th-TH" b="1" dirty="0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611560" y="2276872"/>
            <a:ext cx="8029604" cy="523220"/>
          </a:xfrm>
          <a:prstGeom prst="rect">
            <a:avLst/>
          </a:prstGeom>
          <a:solidFill>
            <a:srgbClr val="C4E9F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</a:rPr>
              <a:t>มีเครื่องนุ่งห่มที่หลากหลาย ทำให้</a:t>
            </a:r>
            <a:r>
              <a:rPr lang="th-TH" dirty="0">
                <a:solidFill>
                  <a:srgbClr val="002060"/>
                </a:solidFill>
              </a:rPr>
              <a:t>สังคมมีทางเลือกมากขึ้น </a:t>
            </a: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611560" y="3097703"/>
            <a:ext cx="8029604" cy="1384995"/>
          </a:xfrm>
          <a:prstGeom prst="rect">
            <a:avLst/>
          </a:prstGeom>
          <a:solidFill>
            <a:srgbClr val="CCFF3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</a:rPr>
              <a:t>เกิด</a:t>
            </a:r>
            <a:r>
              <a:rPr lang="th-TH" dirty="0">
                <a:solidFill>
                  <a:srgbClr val="002060"/>
                </a:solidFill>
              </a:rPr>
              <a:t>การจัดประเภทของเครื่องแต่งกาย เช่น เครื่องแบบ</a:t>
            </a:r>
            <a:r>
              <a:rPr lang="th-TH" dirty="0" smtClean="0">
                <a:solidFill>
                  <a:srgbClr val="002060"/>
                </a:solidFill>
              </a:rPr>
              <a:t>ทำงาน </a:t>
            </a:r>
            <a:r>
              <a:rPr lang="th-TH" dirty="0">
                <a:solidFill>
                  <a:srgbClr val="002060"/>
                </a:solidFill>
              </a:rPr>
              <a:t>เครื่องแบบทหารหรือ</a:t>
            </a:r>
            <a:r>
              <a:rPr lang="th-TH" dirty="0" smtClean="0">
                <a:solidFill>
                  <a:srgbClr val="002060"/>
                </a:solidFill>
              </a:rPr>
              <a:t>ตำรวจ </a:t>
            </a:r>
            <a:r>
              <a:rPr lang="th-TH" dirty="0">
                <a:solidFill>
                  <a:srgbClr val="002060"/>
                </a:solidFill>
              </a:rPr>
              <a:t>เครื่องแบบนักเรียน เพื่อเกิดการแยกแยะกลุ่มคนที่ต่างภาระหน้าที่ให้</a:t>
            </a:r>
            <a:r>
              <a:rPr lang="th-TH" dirty="0" smtClean="0">
                <a:solidFill>
                  <a:srgbClr val="002060"/>
                </a:solidFill>
              </a:rPr>
              <a:t>ชัดเจนในสังคม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611560" y="4780309"/>
            <a:ext cx="8029604" cy="1384995"/>
          </a:xfrm>
          <a:prstGeom prst="rect">
            <a:avLst/>
          </a:prstGeom>
          <a:solidFill>
            <a:srgbClr val="FF9D5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</a:rPr>
              <a:t>เครื่อง</a:t>
            </a:r>
            <a:r>
              <a:rPr lang="th-TH" dirty="0">
                <a:solidFill>
                  <a:srgbClr val="002060"/>
                </a:solidFill>
              </a:rPr>
              <a:t>แต่งกาย</a:t>
            </a:r>
            <a:r>
              <a:rPr lang="th-TH" dirty="0" smtClean="0">
                <a:solidFill>
                  <a:srgbClr val="002060"/>
                </a:solidFill>
              </a:rPr>
              <a:t>ประจำท้องถิ่นแสดง</a:t>
            </a:r>
            <a:r>
              <a:rPr lang="th-TH" dirty="0">
                <a:solidFill>
                  <a:srgbClr val="002060"/>
                </a:solidFill>
              </a:rPr>
              <a:t>ให้เห็นถึงเทคโนโลยีสิ่งทอหรือภูมิปัญญาของคนในท้องถิ่น และชุมชนนั้น ๆ ถือ</a:t>
            </a:r>
            <a:r>
              <a:rPr lang="th-TH" dirty="0" smtClean="0">
                <a:solidFill>
                  <a:srgbClr val="002060"/>
                </a:solidFill>
              </a:rPr>
              <a:t>เป็นเอกลักษณ์</a:t>
            </a:r>
            <a:r>
              <a:rPr lang="th-TH" dirty="0">
                <a:solidFill>
                  <a:srgbClr val="002060"/>
                </a:solidFill>
              </a:rPr>
              <a:t>ของชาติ เป็นสมบัติที่ควร</a:t>
            </a:r>
            <a:r>
              <a:rPr lang="th-TH" dirty="0" smtClean="0">
                <a:solidFill>
                  <a:srgbClr val="002060"/>
                </a:solidFill>
              </a:rPr>
              <a:t>บำรุงรักษา</a:t>
            </a:r>
            <a:r>
              <a:rPr lang="th-TH" dirty="0">
                <a:solidFill>
                  <a:srgbClr val="002060"/>
                </a:solidFill>
              </a:rPr>
              <a:t>และถ่ายทอดสืบ</a:t>
            </a:r>
            <a:r>
              <a:rPr lang="th-TH" dirty="0" smtClean="0">
                <a:solidFill>
                  <a:srgbClr val="002060"/>
                </a:solidFill>
              </a:rPr>
              <a:t>ต่อไป</a:t>
            </a:r>
            <a:endParaRPr lang="th-TH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989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0" y="866648"/>
            <a:ext cx="9144000" cy="626196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/>
              <a:t>ความ</a:t>
            </a:r>
            <a:r>
              <a:rPr lang="th-TH" sz="3200" b="1" dirty="0"/>
              <a:t>ต้องการและการแก้ปัญหาของ</a:t>
            </a:r>
            <a:r>
              <a:rPr lang="th-TH" sz="3200" b="1" dirty="0" smtClean="0"/>
              <a:t>มนุษย์สู่</a:t>
            </a:r>
            <a:r>
              <a:rPr lang="th-TH" sz="3200" b="1" dirty="0"/>
              <a:t>การเปลี่ยนแปลงของเทคโนโลยี </a:t>
            </a:r>
            <a:endParaRPr lang="th-TH" sz="3200" b="1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pSp>
        <p:nvGrpSpPr>
          <p:cNvPr id="31" name="กลุ่ม 30"/>
          <p:cNvGrpSpPr/>
          <p:nvPr/>
        </p:nvGrpSpPr>
        <p:grpSpPr>
          <a:xfrm>
            <a:off x="0" y="0"/>
            <a:ext cx="9144000" cy="880392"/>
            <a:chOff x="0" y="0"/>
            <a:chExt cx="9144000" cy="880392"/>
          </a:xfrm>
        </p:grpSpPr>
        <p:sp>
          <p:nvSpPr>
            <p:cNvPr id="32" name="สี่เหลี่ยมผืนผ้า 31"/>
            <p:cNvSpPr/>
            <p:nvPr/>
          </p:nvSpPr>
          <p:spPr>
            <a:xfrm>
              <a:off x="0" y="0"/>
              <a:ext cx="9144000" cy="880392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33" name="สี่เหลี่ยมผืนผ้ามุมมน 32"/>
            <p:cNvSpPr/>
            <p:nvPr/>
          </p:nvSpPr>
          <p:spPr>
            <a:xfrm>
              <a:off x="1030737" y="268164"/>
              <a:ext cx="6925639" cy="36004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เทคโนโลยี </a:t>
              </a:r>
              <a:r>
                <a:rPr lang="th-TH" b="1" dirty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(การออกแบบและเทคโนโลยี) </a:t>
              </a:r>
              <a:r>
                <a:rPr lang="th-TH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ชั้นมัธยมศึกษาปีที่ </a:t>
              </a:r>
              <a:r>
                <a:rPr lang="en-US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3</a:t>
              </a:r>
              <a:endParaRPr lang="th-TH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pic>
          <p:nvPicPr>
            <p:cNvPr id="34" name="รูปภาพ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5" y="15440"/>
              <a:ext cx="911232" cy="835768"/>
            </a:xfrm>
            <a:prstGeom prst="rect">
              <a:avLst/>
            </a:prstGeom>
          </p:spPr>
        </p:pic>
      </p:grpSp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7"/>
          <a:stretch/>
        </p:blipFill>
        <p:spPr>
          <a:xfrm>
            <a:off x="1188035" y="1628800"/>
            <a:ext cx="6767931" cy="4654759"/>
          </a:xfrm>
          <a:prstGeom prst="roundRect">
            <a:avLst>
              <a:gd name="adj" fmla="val 4302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2" name="สี่เหลี่ยมผืนผ้า 21"/>
          <p:cNvSpPr/>
          <p:nvPr/>
        </p:nvSpPr>
        <p:spPr>
          <a:xfrm>
            <a:off x="2516291" y="6302274"/>
            <a:ext cx="3954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000000"/>
                </a:solidFill>
              </a:rPr>
              <a:t>ทฤษฎี</a:t>
            </a:r>
            <a:r>
              <a:rPr lang="th-TH" sz="2400" dirty="0">
                <a:solidFill>
                  <a:srgbClr val="000000"/>
                </a:solidFill>
              </a:rPr>
              <a:t>ความต้องการ</a:t>
            </a:r>
            <a:r>
              <a:rPr lang="th-TH" sz="2400" dirty="0" smtClean="0">
                <a:solidFill>
                  <a:srgbClr val="000000"/>
                </a:solidFill>
              </a:rPr>
              <a:t>ตามลำดับ</a:t>
            </a:r>
            <a:r>
              <a:rPr lang="th-TH" sz="2400" dirty="0">
                <a:solidFill>
                  <a:srgbClr val="000000"/>
                </a:solidFill>
              </a:rPr>
              <a:t>ขั้นของมาส</a:t>
            </a:r>
            <a:r>
              <a:rPr lang="th-TH" sz="2400" dirty="0" err="1" smtClean="0">
                <a:solidFill>
                  <a:srgbClr val="000000"/>
                </a:solidFill>
              </a:rPr>
              <a:t>โลว์</a:t>
            </a:r>
            <a:r>
              <a:rPr lang="th-TH" sz="2400" dirty="0" smtClean="0">
                <a:solidFill>
                  <a:srgbClr val="000000"/>
                </a:solidFill>
              </a:rPr>
              <a:t> </a:t>
            </a:r>
            <a:endParaRPr lang="th-TH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42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FB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กลุ่ม 30"/>
          <p:cNvGrpSpPr/>
          <p:nvPr/>
        </p:nvGrpSpPr>
        <p:grpSpPr>
          <a:xfrm>
            <a:off x="0" y="0"/>
            <a:ext cx="9144000" cy="880392"/>
            <a:chOff x="0" y="0"/>
            <a:chExt cx="9144000" cy="880392"/>
          </a:xfrm>
        </p:grpSpPr>
        <p:sp>
          <p:nvSpPr>
            <p:cNvPr id="32" name="สี่เหลี่ยมผืนผ้า 31"/>
            <p:cNvSpPr/>
            <p:nvPr/>
          </p:nvSpPr>
          <p:spPr>
            <a:xfrm>
              <a:off x="0" y="0"/>
              <a:ext cx="9144000" cy="880392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33" name="สี่เหลี่ยมผืนผ้ามุมมน 32"/>
            <p:cNvSpPr/>
            <p:nvPr/>
          </p:nvSpPr>
          <p:spPr>
            <a:xfrm>
              <a:off x="1030737" y="268164"/>
              <a:ext cx="6925639" cy="36004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เทคโนโลยี </a:t>
              </a:r>
              <a:r>
                <a:rPr lang="th-TH" b="1" dirty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(การออกแบบและเทคโนโลยี) </a:t>
              </a:r>
              <a:r>
                <a:rPr lang="th-TH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ชั้นมัธยมศึกษาปีที่ </a:t>
              </a:r>
              <a:r>
                <a:rPr lang="en-US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3</a:t>
              </a:r>
              <a:endParaRPr lang="th-TH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pic>
          <p:nvPicPr>
            <p:cNvPr id="34" name="รูปภาพ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5" y="15440"/>
              <a:ext cx="911232" cy="835768"/>
            </a:xfrm>
            <a:prstGeom prst="rect">
              <a:avLst/>
            </a:prstGeom>
          </p:spPr>
        </p:pic>
      </p:grpSp>
      <p:sp>
        <p:nvSpPr>
          <p:cNvPr id="3" name="สี่เหลี่ยมผืนผ้ามุมมน 2"/>
          <p:cNvSpPr/>
          <p:nvPr/>
        </p:nvSpPr>
        <p:spPr>
          <a:xfrm>
            <a:off x="2627784" y="1052736"/>
            <a:ext cx="3888432" cy="648072"/>
          </a:xfrm>
          <a:prstGeom prst="roundRect">
            <a:avLst>
              <a:gd name="adj" fmla="val 18627"/>
            </a:avLst>
          </a:prstGeom>
          <a:solidFill>
            <a:srgbClr val="D214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ความ</a:t>
            </a:r>
            <a:r>
              <a:rPr lang="th-TH" b="1" dirty="0"/>
              <a:t>ต้องการทางกายภาพ </a:t>
            </a:r>
            <a:endParaRPr lang="th-TH" dirty="0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2627784" y="1988840"/>
            <a:ext cx="3888432" cy="64807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002060"/>
                </a:solidFill>
              </a:rPr>
              <a:t>เป็น</a:t>
            </a:r>
            <a:r>
              <a:rPr lang="th-TH" dirty="0">
                <a:solidFill>
                  <a:srgbClr val="002060"/>
                </a:solidFill>
              </a:rPr>
              <a:t>ความต้องการพื้นฐานของ</a:t>
            </a:r>
            <a:r>
              <a:rPr lang="th-TH" dirty="0" smtClean="0">
                <a:solidFill>
                  <a:srgbClr val="002060"/>
                </a:solidFill>
              </a:rPr>
              <a:t>มนุษย</a:t>
            </a:r>
            <a:r>
              <a:rPr lang="th-TH" dirty="0">
                <a:solidFill>
                  <a:srgbClr val="002060"/>
                </a:solidFill>
              </a:rPr>
              <a:t>์</a:t>
            </a: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61615" y="3245632"/>
            <a:ext cx="1908000" cy="1900376"/>
          </a:xfrm>
          <a:prstGeom prst="roundRect">
            <a:avLst>
              <a:gd name="adj" fmla="val 15677"/>
            </a:avLst>
          </a:prstGeom>
          <a:solidFill>
            <a:srgbClr val="C4E9F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002060"/>
                </a:solidFill>
              </a:rPr>
              <a:t>เพื่อ</a:t>
            </a:r>
            <a:r>
              <a:rPr lang="th-TH" dirty="0">
                <a:solidFill>
                  <a:srgbClr val="002060"/>
                </a:solidFill>
              </a:rPr>
              <a:t>ความอยู่</a:t>
            </a:r>
            <a:r>
              <a:rPr lang="th-TH" dirty="0" smtClean="0">
                <a:solidFill>
                  <a:srgbClr val="002060"/>
                </a:solidFill>
              </a:rPr>
              <a:t>รอด</a:t>
            </a:r>
          </a:p>
          <a:p>
            <a:pPr algn="ctr"/>
            <a:r>
              <a:rPr lang="th-TH" dirty="0" smtClean="0">
                <a:solidFill>
                  <a:srgbClr val="002060"/>
                </a:solidFill>
              </a:rPr>
              <a:t>การดำรงอยู่</a:t>
            </a:r>
          </a:p>
          <a:p>
            <a:pPr algn="ctr"/>
            <a:r>
              <a:rPr lang="th-TH" dirty="0" smtClean="0">
                <a:solidFill>
                  <a:srgbClr val="002060"/>
                </a:solidFill>
              </a:rPr>
              <a:t>และ</a:t>
            </a:r>
            <a:r>
              <a:rPr lang="th-TH" dirty="0">
                <a:solidFill>
                  <a:srgbClr val="002060"/>
                </a:solidFill>
              </a:rPr>
              <a:t>การสืบพันธุ์ 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2447976" y="3245632"/>
            <a:ext cx="1908000" cy="1858912"/>
          </a:xfrm>
          <a:prstGeom prst="roundRect">
            <a:avLst>
              <a:gd name="adj" fmla="val 13718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002060"/>
                </a:solidFill>
              </a:rPr>
              <a:t>อาหารและน้ำ 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4740649" y="3245632"/>
            <a:ext cx="1908000" cy="1868288"/>
          </a:xfrm>
          <a:prstGeom prst="roundRect">
            <a:avLst>
              <a:gd name="adj" fmla="val 13718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002060"/>
                </a:solidFill>
              </a:rPr>
              <a:t>การ</a:t>
            </a:r>
            <a:r>
              <a:rPr lang="th-TH" dirty="0">
                <a:solidFill>
                  <a:srgbClr val="002060"/>
                </a:solidFill>
              </a:rPr>
              <a:t>พักผ่อน</a:t>
            </a:r>
            <a:r>
              <a:rPr lang="th-TH" dirty="0" smtClean="0">
                <a:solidFill>
                  <a:srgbClr val="002060"/>
                </a:solidFill>
              </a:rPr>
              <a:t>และ</a:t>
            </a:r>
          </a:p>
          <a:p>
            <a:pPr algn="ctr"/>
            <a:r>
              <a:rPr lang="th-TH" dirty="0" smtClean="0">
                <a:solidFill>
                  <a:srgbClr val="002060"/>
                </a:solidFill>
              </a:rPr>
              <a:t>การ</a:t>
            </a:r>
            <a:r>
              <a:rPr lang="th-TH" dirty="0">
                <a:solidFill>
                  <a:srgbClr val="002060"/>
                </a:solidFill>
              </a:rPr>
              <a:t>นอนหลับ </a:t>
            </a: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7028746" y="3245632"/>
            <a:ext cx="1908000" cy="1858912"/>
          </a:xfrm>
          <a:prstGeom prst="roundRect">
            <a:avLst>
              <a:gd name="adj" fmla="val 15678"/>
            </a:avLst>
          </a:prstGeom>
          <a:solidFill>
            <a:srgbClr val="FF8F4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002060"/>
                </a:solidFill>
              </a:rPr>
              <a:t>เครื่องนุ่งห่ม </a:t>
            </a:r>
          </a:p>
          <a:p>
            <a:pPr algn="ctr"/>
            <a:r>
              <a:rPr lang="th-TH" dirty="0" smtClean="0">
                <a:solidFill>
                  <a:srgbClr val="002060"/>
                </a:solidFill>
              </a:rPr>
              <a:t>สิ่ง</a:t>
            </a:r>
            <a:r>
              <a:rPr lang="th-TH" dirty="0">
                <a:solidFill>
                  <a:srgbClr val="002060"/>
                </a:solidFill>
              </a:rPr>
              <a:t>ป้องกัน</a:t>
            </a:r>
            <a:r>
              <a:rPr lang="th-TH" dirty="0" smtClean="0">
                <a:solidFill>
                  <a:srgbClr val="002060"/>
                </a:solidFill>
              </a:rPr>
              <a:t>จาก</a:t>
            </a:r>
          </a:p>
          <a:p>
            <a:pPr algn="ctr"/>
            <a:r>
              <a:rPr lang="th-TH" dirty="0" smtClean="0">
                <a:solidFill>
                  <a:srgbClr val="002060"/>
                </a:solidFill>
              </a:rPr>
              <a:t>สภาพอากาศ </a:t>
            </a:r>
          </a:p>
          <a:p>
            <a:pPr algn="ctr"/>
            <a:r>
              <a:rPr lang="th-TH" dirty="0" smtClean="0">
                <a:solidFill>
                  <a:srgbClr val="002060"/>
                </a:solidFill>
              </a:rPr>
              <a:t>ที่</a:t>
            </a:r>
            <a:r>
              <a:rPr lang="th-TH" dirty="0">
                <a:solidFill>
                  <a:srgbClr val="002060"/>
                </a:solidFill>
              </a:rPr>
              <a:t>อยู่อาศัย </a:t>
            </a:r>
          </a:p>
        </p:txBody>
      </p:sp>
      <p:cxnSp>
        <p:nvCxnSpPr>
          <p:cNvPr id="20" name="ตัวเชื่อมต่อหักมุม 19"/>
          <p:cNvCxnSpPr>
            <a:stCxn id="10" idx="2"/>
            <a:endCxn id="11" idx="0"/>
          </p:cNvCxnSpPr>
          <p:nvPr/>
        </p:nvCxnSpPr>
        <p:spPr>
          <a:xfrm rot="5400000">
            <a:off x="2539448" y="1213080"/>
            <a:ext cx="608720" cy="3456385"/>
          </a:xfrm>
          <a:prstGeom prst="bentConnector3">
            <a:avLst/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หักมุม 22"/>
          <p:cNvCxnSpPr>
            <a:stCxn id="10" idx="2"/>
            <a:endCxn id="12" idx="0"/>
          </p:cNvCxnSpPr>
          <p:nvPr/>
        </p:nvCxnSpPr>
        <p:spPr>
          <a:xfrm rot="5400000">
            <a:off x="3682628" y="2356260"/>
            <a:ext cx="608720" cy="1170024"/>
          </a:xfrm>
          <a:prstGeom prst="bentConnector3">
            <a:avLst/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หักมุม 25"/>
          <p:cNvCxnSpPr>
            <a:stCxn id="10" idx="2"/>
            <a:endCxn id="14" idx="0"/>
          </p:cNvCxnSpPr>
          <p:nvPr/>
        </p:nvCxnSpPr>
        <p:spPr>
          <a:xfrm rot="16200000" flipH="1">
            <a:off x="4828964" y="2379947"/>
            <a:ext cx="608720" cy="1122649"/>
          </a:xfrm>
          <a:prstGeom prst="bentConnector3">
            <a:avLst/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หักมุม 27"/>
          <p:cNvCxnSpPr>
            <a:stCxn id="10" idx="2"/>
            <a:endCxn id="15" idx="0"/>
          </p:cNvCxnSpPr>
          <p:nvPr/>
        </p:nvCxnSpPr>
        <p:spPr>
          <a:xfrm rot="16200000" flipH="1">
            <a:off x="5973013" y="1235899"/>
            <a:ext cx="608720" cy="3410746"/>
          </a:xfrm>
          <a:prstGeom prst="bentConnector3">
            <a:avLst/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Family silhouettes in nature. Stock Vector - 817627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5" y="5481018"/>
            <a:ext cx="1908000" cy="1188342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ตัวเชื่อมต่อตรง 44"/>
          <p:cNvCxnSpPr>
            <a:stCxn id="3" idx="2"/>
            <a:endCxn id="10" idx="0"/>
          </p:cNvCxnSpPr>
          <p:nvPr/>
        </p:nvCxnSpPr>
        <p:spPr>
          <a:xfrm>
            <a:off x="4572000" y="1700808"/>
            <a:ext cx="0" cy="288032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8" name="Picture 4" descr="Illustration of a Bunch of Junk Food Scattered All Over the Table Stock Illustration - 4594029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76" y="5481019"/>
            <a:ext cx="1908000" cy="1188342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man sleeping on the bed vector illustration design Stock Vector - 8503123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6" b="16815"/>
          <a:stretch/>
        </p:blipFill>
        <p:spPr bwMode="auto">
          <a:xfrm>
            <a:off x="4734337" y="5481018"/>
            <a:ext cx="1914312" cy="1188342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ลูกศรเชื่อมต่อแบบตรง 49"/>
          <p:cNvCxnSpPr>
            <a:stCxn id="12" idx="2"/>
            <a:endCxn id="16388" idx="0"/>
          </p:cNvCxnSpPr>
          <p:nvPr/>
        </p:nvCxnSpPr>
        <p:spPr>
          <a:xfrm>
            <a:off x="3401976" y="5104544"/>
            <a:ext cx="0" cy="3764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ลูกศรเชื่อมต่อแบบตรง 51"/>
          <p:cNvCxnSpPr>
            <a:stCxn id="11" idx="2"/>
            <a:endCxn id="16386" idx="0"/>
          </p:cNvCxnSpPr>
          <p:nvPr/>
        </p:nvCxnSpPr>
        <p:spPr>
          <a:xfrm>
            <a:off x="1115615" y="5146008"/>
            <a:ext cx="0" cy="3350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ลูกศรเชื่อมต่อแบบตรง 53"/>
          <p:cNvCxnSpPr>
            <a:stCxn id="14" idx="2"/>
            <a:endCxn id="16390" idx="0"/>
          </p:cNvCxnSpPr>
          <p:nvPr/>
        </p:nvCxnSpPr>
        <p:spPr>
          <a:xfrm flipH="1">
            <a:off x="5691493" y="5113920"/>
            <a:ext cx="3156" cy="3670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ลูกศรเชื่อมต่อแบบตรง 57"/>
          <p:cNvCxnSpPr>
            <a:stCxn id="15" idx="2"/>
            <a:endCxn id="16392" idx="0"/>
          </p:cNvCxnSpPr>
          <p:nvPr/>
        </p:nvCxnSpPr>
        <p:spPr>
          <a:xfrm flipH="1">
            <a:off x="7981878" y="5104544"/>
            <a:ext cx="868" cy="37647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2" name="Picture 8" descr="exterior house facade icon vector illustration design Stock Vector - 10263611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2" b="7029"/>
          <a:stretch/>
        </p:blipFill>
        <p:spPr bwMode="auto">
          <a:xfrm>
            <a:off x="7027010" y="5481018"/>
            <a:ext cx="1909736" cy="1188342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24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กลุ่ม 30"/>
          <p:cNvGrpSpPr/>
          <p:nvPr/>
        </p:nvGrpSpPr>
        <p:grpSpPr>
          <a:xfrm>
            <a:off x="0" y="0"/>
            <a:ext cx="9144000" cy="880392"/>
            <a:chOff x="0" y="0"/>
            <a:chExt cx="9144000" cy="880392"/>
          </a:xfrm>
        </p:grpSpPr>
        <p:sp>
          <p:nvSpPr>
            <p:cNvPr id="32" name="สี่เหลี่ยมผืนผ้า 31"/>
            <p:cNvSpPr/>
            <p:nvPr/>
          </p:nvSpPr>
          <p:spPr>
            <a:xfrm>
              <a:off x="0" y="0"/>
              <a:ext cx="9144000" cy="880392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33" name="สี่เหลี่ยมผืนผ้ามุมมน 32"/>
            <p:cNvSpPr/>
            <p:nvPr/>
          </p:nvSpPr>
          <p:spPr>
            <a:xfrm>
              <a:off x="1030737" y="268164"/>
              <a:ext cx="6925639" cy="36004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เทคโนโลยี </a:t>
              </a:r>
              <a:r>
                <a:rPr lang="th-TH" b="1" dirty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(การออกแบบและเทคโนโลยี) </a:t>
              </a:r>
              <a:r>
                <a:rPr lang="th-TH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ชั้นมัธยมศึกษาปีที่ </a:t>
              </a:r>
              <a:r>
                <a:rPr lang="en-US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3</a:t>
              </a:r>
              <a:endParaRPr lang="th-TH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pic>
          <p:nvPicPr>
            <p:cNvPr id="34" name="รูปภาพ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5" y="15440"/>
              <a:ext cx="911232" cy="835768"/>
            </a:xfrm>
            <a:prstGeom prst="rect">
              <a:avLst/>
            </a:prstGeom>
          </p:spPr>
        </p:pic>
      </p:grpSp>
      <p:sp>
        <p:nvSpPr>
          <p:cNvPr id="3" name="สี่เหลี่ยมผืนผ้ามุมมน 2"/>
          <p:cNvSpPr/>
          <p:nvPr/>
        </p:nvSpPr>
        <p:spPr>
          <a:xfrm>
            <a:off x="2639350" y="1988840"/>
            <a:ext cx="3708412" cy="648072"/>
          </a:xfrm>
          <a:prstGeom prst="roundRect">
            <a:avLst>
              <a:gd name="adj" fmla="val 18627"/>
            </a:avLst>
          </a:prstGeom>
          <a:solidFill>
            <a:srgbClr val="7030A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ความ</a:t>
            </a:r>
            <a:r>
              <a:rPr lang="th-TH" sz="2400" b="1" dirty="0"/>
              <a:t>ต้องการความมั่นคงปลอดภัย </a:t>
            </a:r>
            <a:endParaRPr lang="th-TH" sz="2400" dirty="0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93059" y="3317089"/>
            <a:ext cx="2061985" cy="1447676"/>
          </a:xfrm>
          <a:prstGeom prst="roundRect">
            <a:avLst>
              <a:gd name="adj" fmla="val 15677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ความปลอดภัย</a:t>
            </a:r>
          </a:p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ส่วน</a:t>
            </a:r>
            <a:r>
              <a:rPr lang="th-TH" sz="2400" dirty="0">
                <a:solidFill>
                  <a:srgbClr val="002060"/>
                </a:solidFill>
              </a:rPr>
              <a:t>บุคคล 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2386360" y="3317089"/>
            <a:ext cx="2088232" cy="1447676"/>
          </a:xfrm>
          <a:prstGeom prst="roundRect">
            <a:avLst>
              <a:gd name="adj" fmla="val 13718"/>
            </a:avLst>
          </a:prstGeom>
          <a:solidFill>
            <a:srgbClr val="C4E9F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ความ</a:t>
            </a:r>
            <a:r>
              <a:rPr lang="th-TH" sz="2400" dirty="0">
                <a:solidFill>
                  <a:srgbClr val="002060"/>
                </a:solidFill>
              </a:rPr>
              <a:t>มั่นคง</a:t>
            </a:r>
            <a:r>
              <a:rPr lang="th-TH" sz="2400" dirty="0" smtClean="0">
                <a:solidFill>
                  <a:srgbClr val="002060"/>
                </a:solidFill>
              </a:rPr>
              <a:t>ปลอดภัย</a:t>
            </a:r>
          </a:p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ทางทรัพย์สินหรือ</a:t>
            </a:r>
          </a:p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สิ่งของ</a:t>
            </a:r>
            <a:r>
              <a:rPr lang="th-TH" sz="2400" dirty="0">
                <a:solidFill>
                  <a:srgbClr val="002060"/>
                </a:solidFill>
              </a:rPr>
              <a:t>ส่วนบุคคล 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4584703" y="3317089"/>
            <a:ext cx="2160237" cy="1447676"/>
          </a:xfrm>
          <a:prstGeom prst="roundRect">
            <a:avLst>
              <a:gd name="adj" fmla="val 13718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ความ</a:t>
            </a:r>
            <a:r>
              <a:rPr lang="th-TH" sz="2400" dirty="0">
                <a:solidFill>
                  <a:srgbClr val="002060"/>
                </a:solidFill>
              </a:rPr>
              <a:t>มั่นคง</a:t>
            </a:r>
            <a:r>
              <a:rPr lang="th-TH" sz="2400" dirty="0" smtClean="0">
                <a:solidFill>
                  <a:srgbClr val="002060"/>
                </a:solidFill>
              </a:rPr>
              <a:t>ปลอดภัย</a:t>
            </a:r>
          </a:p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ทาง</a:t>
            </a:r>
            <a:r>
              <a:rPr lang="th-TH" sz="2400" dirty="0">
                <a:solidFill>
                  <a:srgbClr val="002060"/>
                </a:solidFill>
              </a:rPr>
              <a:t>สุขภาพ</a:t>
            </a:r>
            <a:r>
              <a:rPr lang="th-TH" sz="2400" dirty="0" smtClean="0">
                <a:solidFill>
                  <a:srgbClr val="002060"/>
                </a:solidFill>
              </a:rPr>
              <a:t>และ</a:t>
            </a:r>
          </a:p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ความ</a:t>
            </a:r>
            <a:r>
              <a:rPr lang="th-TH" sz="2400" dirty="0">
                <a:solidFill>
                  <a:srgbClr val="002060"/>
                </a:solidFill>
              </a:rPr>
              <a:t>เป็นอยู่ </a:t>
            </a: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6876256" y="3317089"/>
            <a:ext cx="2157432" cy="1447676"/>
          </a:xfrm>
          <a:prstGeom prst="roundRect">
            <a:avLst>
              <a:gd name="adj" fmla="val 15678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ความ</a:t>
            </a:r>
            <a:r>
              <a:rPr lang="th-TH" sz="2400" dirty="0">
                <a:solidFill>
                  <a:srgbClr val="002060"/>
                </a:solidFill>
              </a:rPr>
              <a:t>มั่นคง</a:t>
            </a:r>
            <a:r>
              <a:rPr lang="th-TH" sz="2400" dirty="0" smtClean="0">
                <a:solidFill>
                  <a:srgbClr val="002060"/>
                </a:solidFill>
              </a:rPr>
              <a:t>ปลอดภัย</a:t>
            </a:r>
          </a:p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ด้าน</a:t>
            </a:r>
            <a:r>
              <a:rPr lang="th-TH" sz="2400" dirty="0">
                <a:solidFill>
                  <a:srgbClr val="002060"/>
                </a:solidFill>
              </a:rPr>
              <a:t>การ</a:t>
            </a:r>
            <a:r>
              <a:rPr lang="th-TH" sz="2400" dirty="0" smtClean="0">
                <a:solidFill>
                  <a:srgbClr val="002060"/>
                </a:solidFill>
              </a:rPr>
              <a:t>ช่วยเหลือ</a:t>
            </a:r>
          </a:p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กรณีอุบัติเหตุ เจ็บป่วย</a:t>
            </a:r>
            <a:endParaRPr lang="th-TH" sz="2400" dirty="0">
              <a:solidFill>
                <a:srgbClr val="002060"/>
              </a:solidFill>
            </a:endParaRPr>
          </a:p>
        </p:txBody>
      </p:sp>
      <p:cxnSp>
        <p:nvCxnSpPr>
          <p:cNvPr id="4" name="ตัวเชื่อมต่อหักมุม 3"/>
          <p:cNvCxnSpPr>
            <a:stCxn id="3" idx="2"/>
            <a:endCxn id="11" idx="0"/>
          </p:cNvCxnSpPr>
          <p:nvPr/>
        </p:nvCxnSpPr>
        <p:spPr>
          <a:xfrm rot="5400000">
            <a:off x="2518716" y="1342248"/>
            <a:ext cx="680177" cy="3269504"/>
          </a:xfrm>
          <a:prstGeom prst="bentConnector3">
            <a:avLst/>
          </a:prstGeom>
          <a:ln w="254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หักมุม 5"/>
          <p:cNvCxnSpPr>
            <a:stCxn id="3" idx="2"/>
            <a:endCxn id="12" idx="0"/>
          </p:cNvCxnSpPr>
          <p:nvPr/>
        </p:nvCxnSpPr>
        <p:spPr>
          <a:xfrm rot="5400000">
            <a:off x="3621928" y="2445460"/>
            <a:ext cx="680177" cy="1063080"/>
          </a:xfrm>
          <a:prstGeom prst="bentConnector3">
            <a:avLst/>
          </a:prstGeom>
          <a:ln w="254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หักมุม 7"/>
          <p:cNvCxnSpPr>
            <a:stCxn id="3" idx="2"/>
            <a:endCxn id="14" idx="0"/>
          </p:cNvCxnSpPr>
          <p:nvPr/>
        </p:nvCxnSpPr>
        <p:spPr>
          <a:xfrm rot="16200000" flipH="1">
            <a:off x="4739101" y="2391367"/>
            <a:ext cx="680177" cy="1171266"/>
          </a:xfrm>
          <a:prstGeom prst="bentConnector3">
            <a:avLst/>
          </a:prstGeom>
          <a:ln w="254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หักมุม 12"/>
          <p:cNvCxnSpPr>
            <a:stCxn id="3" idx="2"/>
            <a:endCxn id="15" idx="0"/>
          </p:cNvCxnSpPr>
          <p:nvPr/>
        </p:nvCxnSpPr>
        <p:spPr>
          <a:xfrm rot="16200000" flipH="1">
            <a:off x="5884176" y="1246292"/>
            <a:ext cx="680177" cy="3461416"/>
          </a:xfrm>
          <a:prstGeom prst="bentConnector3">
            <a:avLst/>
          </a:prstGeom>
          <a:ln w="254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สี่เหลี่ยมผืนผ้า 38"/>
          <p:cNvSpPr/>
          <p:nvPr/>
        </p:nvSpPr>
        <p:spPr>
          <a:xfrm>
            <a:off x="217840" y="985289"/>
            <a:ext cx="8926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002060"/>
                </a:solidFill>
              </a:rPr>
              <a:t>	เมื่อ</a:t>
            </a:r>
            <a:r>
              <a:rPr lang="th-TH" sz="2400" dirty="0">
                <a:solidFill>
                  <a:srgbClr val="002060"/>
                </a:solidFill>
              </a:rPr>
              <a:t>ความต้องการพื้นฐานอยู่ในระดับเพียงพอแล้ว ความต้องการด้านความมั่นคงและปลอดภัยจะมีอิทธิพลต่อมนุษย์ </a:t>
            </a:r>
          </a:p>
        </p:txBody>
      </p:sp>
      <p:pic>
        <p:nvPicPr>
          <p:cNvPr id="15370" name="Picture 10" descr="Image of a glad patient having medical check-up in the clinic Stock Photo - 664962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3" y="5130732"/>
            <a:ext cx="2160237" cy="1394612"/>
          </a:xfrm>
          <a:prstGeom prst="hexagon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American Health Insurance Card Isolated on White Background. Stock Photo - 651998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30732"/>
            <a:ext cx="2157432" cy="1394611"/>
          </a:xfrm>
          <a:prstGeom prst="hexagon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Young professional engineer worker in protective helmet and blueprints paper on hand working on ladder at the house building construction site Stock Photo - 10101808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59" y="5130732"/>
            <a:ext cx="2068134" cy="1394611"/>
          </a:xfrm>
          <a:prstGeom prst="hexagon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ตัวเชื่อมต่อตรง 41"/>
          <p:cNvCxnSpPr>
            <a:stCxn id="11" idx="2"/>
          </p:cNvCxnSpPr>
          <p:nvPr/>
        </p:nvCxnSpPr>
        <p:spPr>
          <a:xfrm>
            <a:off x="1224052" y="4764765"/>
            <a:ext cx="3074" cy="365967"/>
          </a:xfrm>
          <a:prstGeom prst="line">
            <a:avLst/>
          </a:prstGeom>
          <a:ln w="25400">
            <a:solidFill>
              <a:srgbClr val="C00000"/>
            </a:solidFill>
            <a:tailEnd type="triangle" w="lg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ตรง 43"/>
          <p:cNvCxnSpPr>
            <a:stCxn id="12" idx="2"/>
          </p:cNvCxnSpPr>
          <p:nvPr/>
        </p:nvCxnSpPr>
        <p:spPr>
          <a:xfrm>
            <a:off x="3430476" y="4764765"/>
            <a:ext cx="0" cy="365966"/>
          </a:xfrm>
          <a:prstGeom prst="line">
            <a:avLst/>
          </a:prstGeom>
          <a:ln w="25400">
            <a:solidFill>
              <a:srgbClr val="C00000"/>
            </a:solidFill>
            <a:tailEnd type="triangle" w="lg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ตัวเชื่อมต่อตรง 45"/>
          <p:cNvCxnSpPr>
            <a:stCxn id="14" idx="2"/>
          </p:cNvCxnSpPr>
          <p:nvPr/>
        </p:nvCxnSpPr>
        <p:spPr>
          <a:xfrm>
            <a:off x="5664822" y="4764765"/>
            <a:ext cx="0" cy="365967"/>
          </a:xfrm>
          <a:prstGeom prst="line">
            <a:avLst/>
          </a:prstGeom>
          <a:ln w="25400">
            <a:solidFill>
              <a:srgbClr val="C00000"/>
            </a:solidFill>
            <a:tailEnd type="triangle" w="lg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ตัวเชื่อมต่อตรง 47"/>
          <p:cNvCxnSpPr>
            <a:stCxn id="15" idx="2"/>
          </p:cNvCxnSpPr>
          <p:nvPr/>
        </p:nvCxnSpPr>
        <p:spPr>
          <a:xfrm>
            <a:off x="7954972" y="4764765"/>
            <a:ext cx="0" cy="365967"/>
          </a:xfrm>
          <a:prstGeom prst="line">
            <a:avLst/>
          </a:prstGeom>
          <a:ln w="25400">
            <a:solidFill>
              <a:srgbClr val="C00000"/>
            </a:solidFill>
            <a:tailEnd type="triangle" w="lg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80" name="Picture 20" descr="CCTV Camera or surveillance operating with house village in background Stock Photo - 303804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60" y="5130731"/>
            <a:ext cx="2088232" cy="1394611"/>
          </a:xfrm>
          <a:prstGeom prst="hexagon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98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4" grpId="0" animBg="1"/>
      <p:bldP spid="15" grpId="0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กลุ่ม 30"/>
          <p:cNvGrpSpPr/>
          <p:nvPr/>
        </p:nvGrpSpPr>
        <p:grpSpPr>
          <a:xfrm>
            <a:off x="0" y="0"/>
            <a:ext cx="9144000" cy="880392"/>
            <a:chOff x="0" y="0"/>
            <a:chExt cx="9144000" cy="880392"/>
          </a:xfrm>
        </p:grpSpPr>
        <p:sp>
          <p:nvSpPr>
            <p:cNvPr id="32" name="สี่เหลี่ยมผืนผ้า 31"/>
            <p:cNvSpPr/>
            <p:nvPr/>
          </p:nvSpPr>
          <p:spPr>
            <a:xfrm>
              <a:off x="0" y="0"/>
              <a:ext cx="9144000" cy="880392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33" name="สี่เหลี่ยมผืนผ้ามุมมน 32"/>
            <p:cNvSpPr/>
            <p:nvPr/>
          </p:nvSpPr>
          <p:spPr>
            <a:xfrm>
              <a:off x="1030737" y="268164"/>
              <a:ext cx="6925639" cy="36004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เทคโนโลยี </a:t>
              </a:r>
              <a:r>
                <a:rPr lang="th-TH" b="1" dirty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(การออกแบบและเทคโนโลยี) </a:t>
              </a:r>
              <a:r>
                <a:rPr lang="th-TH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ชั้นมัธยมศึกษาปีที่ </a:t>
              </a:r>
              <a:r>
                <a:rPr lang="en-US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3</a:t>
              </a:r>
              <a:endParaRPr lang="th-TH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pic>
          <p:nvPicPr>
            <p:cNvPr id="34" name="รูปภาพ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5" y="15440"/>
              <a:ext cx="911232" cy="835768"/>
            </a:xfrm>
            <a:prstGeom prst="rect">
              <a:avLst/>
            </a:prstGeom>
          </p:spPr>
        </p:pic>
      </p:grpSp>
      <p:sp>
        <p:nvSpPr>
          <p:cNvPr id="24" name="สี่เหลี่ยมผืนผ้ามุมมน 23"/>
          <p:cNvSpPr/>
          <p:nvPr/>
        </p:nvSpPr>
        <p:spPr>
          <a:xfrm>
            <a:off x="2543456" y="1986709"/>
            <a:ext cx="3948874" cy="648072"/>
          </a:xfrm>
          <a:prstGeom prst="roundRect">
            <a:avLst>
              <a:gd name="adj" fmla="val 18627"/>
            </a:avLst>
          </a:prstGeom>
          <a:solidFill>
            <a:srgbClr val="C9600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/>
              <a:t>ความ</a:t>
            </a:r>
            <a:r>
              <a:rPr lang="th-TH" sz="2400" b="1" dirty="0"/>
              <a:t>ต้องการความรักและความเป็นเจ้าของ </a:t>
            </a:r>
            <a:endParaRPr lang="th-TH" sz="2400" dirty="0"/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395536" y="3271541"/>
            <a:ext cx="2578741" cy="1165571"/>
          </a:xfrm>
          <a:prstGeom prst="roundRect">
            <a:avLst>
              <a:gd name="adj" fmla="val 15677"/>
            </a:avLst>
          </a:prstGeom>
          <a:solidFill>
            <a:srgbClr val="CC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ความ</a:t>
            </a:r>
            <a:r>
              <a:rPr lang="th-TH" sz="2400" dirty="0">
                <a:solidFill>
                  <a:srgbClr val="002060"/>
                </a:solidFill>
              </a:rPr>
              <a:t>เป็นเพื่อน</a:t>
            </a:r>
            <a:r>
              <a:rPr lang="th-TH" sz="2400" dirty="0" smtClean="0">
                <a:solidFill>
                  <a:srgbClr val="002060"/>
                </a:solidFill>
              </a:rPr>
              <a:t>ฝูง</a:t>
            </a:r>
          </a:p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หรือ</a:t>
            </a:r>
            <a:r>
              <a:rPr lang="th-TH" sz="2400" dirty="0">
                <a:solidFill>
                  <a:srgbClr val="002060"/>
                </a:solidFill>
              </a:rPr>
              <a:t>มิตรภาพ </a:t>
            </a:r>
          </a:p>
        </p:txBody>
      </p:sp>
      <p:sp>
        <p:nvSpPr>
          <p:cNvPr id="39" name="สี่เหลี่ยมผืนผ้ามุมมน 38"/>
          <p:cNvSpPr/>
          <p:nvPr/>
        </p:nvSpPr>
        <p:spPr>
          <a:xfrm>
            <a:off x="3212110" y="3271541"/>
            <a:ext cx="2611566" cy="1165571"/>
          </a:xfrm>
          <a:prstGeom prst="roundRect">
            <a:avLst>
              <a:gd name="adj" fmla="val 1371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ความ</a:t>
            </a:r>
            <a:r>
              <a:rPr lang="th-TH" sz="2400" dirty="0">
                <a:solidFill>
                  <a:srgbClr val="002060"/>
                </a:solidFill>
              </a:rPr>
              <a:t>ใกล้ชิด สนิทสนม </a:t>
            </a:r>
            <a:endParaRPr lang="th-TH" sz="2400" dirty="0" smtClean="0">
              <a:solidFill>
                <a:srgbClr val="002060"/>
              </a:solidFill>
            </a:endParaRPr>
          </a:p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และ</a:t>
            </a:r>
            <a:r>
              <a:rPr lang="th-TH" sz="2400" dirty="0">
                <a:solidFill>
                  <a:srgbClr val="002060"/>
                </a:solidFill>
              </a:rPr>
              <a:t>ความรัก </a:t>
            </a:r>
          </a:p>
        </p:txBody>
      </p:sp>
      <p:sp>
        <p:nvSpPr>
          <p:cNvPr id="40" name="สี่เหลี่ยมผืนผ้ามุมมน 39"/>
          <p:cNvSpPr/>
          <p:nvPr/>
        </p:nvSpPr>
        <p:spPr>
          <a:xfrm>
            <a:off x="6061220" y="3271541"/>
            <a:ext cx="2701616" cy="1165571"/>
          </a:xfrm>
          <a:prstGeom prst="roundRect">
            <a:avLst>
              <a:gd name="adj" fmla="val 1371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ความ</a:t>
            </a:r>
            <a:r>
              <a:rPr lang="th-TH" sz="2400" dirty="0">
                <a:solidFill>
                  <a:srgbClr val="002060"/>
                </a:solidFill>
              </a:rPr>
              <a:t>เป็นครอบครัว </a:t>
            </a:r>
          </a:p>
        </p:txBody>
      </p:sp>
      <p:cxnSp>
        <p:nvCxnSpPr>
          <p:cNvPr id="42" name="ตัวเชื่อมต่อหักมุม 41"/>
          <p:cNvCxnSpPr>
            <a:stCxn id="24" idx="2"/>
            <a:endCxn id="25" idx="0"/>
          </p:cNvCxnSpPr>
          <p:nvPr/>
        </p:nvCxnSpPr>
        <p:spPr>
          <a:xfrm rot="5400000">
            <a:off x="2783020" y="1536668"/>
            <a:ext cx="636760" cy="2832986"/>
          </a:xfrm>
          <a:prstGeom prst="bentConnector3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หักมุม 42"/>
          <p:cNvCxnSpPr>
            <a:stCxn id="24" idx="2"/>
            <a:endCxn id="39" idx="0"/>
          </p:cNvCxnSpPr>
          <p:nvPr/>
        </p:nvCxnSpPr>
        <p:spPr>
          <a:xfrm rot="5400000">
            <a:off x="4199513" y="2953161"/>
            <a:ext cx="636760" cy="12700"/>
          </a:xfrm>
          <a:prstGeom prst="bentConnector3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หักมุม 43"/>
          <p:cNvCxnSpPr>
            <a:stCxn id="24" idx="2"/>
            <a:endCxn id="40" idx="0"/>
          </p:cNvCxnSpPr>
          <p:nvPr/>
        </p:nvCxnSpPr>
        <p:spPr>
          <a:xfrm rot="16200000" flipH="1">
            <a:off x="5646580" y="1506093"/>
            <a:ext cx="636760" cy="2894135"/>
          </a:xfrm>
          <a:prstGeom prst="bentConnector3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สี่เหลี่ยมผืนผ้า 45"/>
          <p:cNvSpPr/>
          <p:nvPr/>
        </p:nvSpPr>
        <p:spPr>
          <a:xfrm>
            <a:off x="408621" y="955506"/>
            <a:ext cx="8627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002060"/>
                </a:solidFill>
              </a:rPr>
              <a:t>	เมื่อ</a:t>
            </a:r>
            <a:r>
              <a:rPr lang="th-TH" sz="2400" dirty="0">
                <a:solidFill>
                  <a:srgbClr val="002060"/>
                </a:solidFill>
              </a:rPr>
              <a:t>ความต้องการพื้นฐานและความมั่นคงปลอดภัย อยู่ในระดับเพียงพอแล้ว </a:t>
            </a:r>
            <a:r>
              <a:rPr lang="th-TH" sz="2400" dirty="0" smtClean="0">
                <a:solidFill>
                  <a:srgbClr val="002060"/>
                </a:solidFill>
              </a:rPr>
              <a:t>ต่อมาคือความต้องการความ</a:t>
            </a:r>
            <a:r>
              <a:rPr lang="th-TH" sz="2400" dirty="0">
                <a:solidFill>
                  <a:srgbClr val="002060"/>
                </a:solidFill>
              </a:rPr>
              <a:t>รักและความเป็นเจ้าของ </a:t>
            </a:r>
          </a:p>
        </p:txBody>
      </p:sp>
      <p:cxnSp>
        <p:nvCxnSpPr>
          <p:cNvPr id="71" name="ลูกศรเชื่อมต่อแบบตรง 70"/>
          <p:cNvCxnSpPr>
            <a:stCxn id="25" idx="2"/>
            <a:endCxn id="1026" idx="0"/>
          </p:cNvCxnSpPr>
          <p:nvPr/>
        </p:nvCxnSpPr>
        <p:spPr>
          <a:xfrm>
            <a:off x="1684907" y="4437112"/>
            <a:ext cx="0" cy="4154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ลูกศรเชื่อมต่อแบบตรง 72"/>
          <p:cNvCxnSpPr>
            <a:stCxn id="39" idx="2"/>
            <a:endCxn id="1030" idx="0"/>
          </p:cNvCxnSpPr>
          <p:nvPr/>
        </p:nvCxnSpPr>
        <p:spPr>
          <a:xfrm>
            <a:off x="4517893" y="4437112"/>
            <a:ext cx="0" cy="4154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ลูกศรเชื่อมต่อแบบตรง 74"/>
          <p:cNvCxnSpPr>
            <a:stCxn id="40" idx="2"/>
            <a:endCxn id="1028" idx="0"/>
          </p:cNvCxnSpPr>
          <p:nvPr/>
        </p:nvCxnSpPr>
        <p:spPr>
          <a:xfrm>
            <a:off x="7412028" y="4437112"/>
            <a:ext cx="0" cy="441079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roup of 6 teenagers having fun together without liquor in cafe in afternoon drink milk tea, pink milk and chocolate in plastic glass Stock Photo - 1082607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52543"/>
            <a:ext cx="2578741" cy="1888826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ian family having fun and carrying a child in public park Stock Photo - 1009812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220" y="4878191"/>
            <a:ext cx="2701616" cy="1888826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oung asian couple sitting on ground in park relaxing, Outdoor portrait Stock Photo - 1789266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110" y="4852543"/>
            <a:ext cx="2611566" cy="1888826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1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9" grpId="0" animBg="1"/>
      <p:bldP spid="40" grpId="0" animBg="1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กลุ่ม 30"/>
          <p:cNvGrpSpPr/>
          <p:nvPr/>
        </p:nvGrpSpPr>
        <p:grpSpPr>
          <a:xfrm>
            <a:off x="0" y="0"/>
            <a:ext cx="9144000" cy="880392"/>
            <a:chOff x="0" y="0"/>
            <a:chExt cx="9144000" cy="880392"/>
          </a:xfrm>
        </p:grpSpPr>
        <p:sp>
          <p:nvSpPr>
            <p:cNvPr id="32" name="สี่เหลี่ยมผืนผ้า 31"/>
            <p:cNvSpPr/>
            <p:nvPr/>
          </p:nvSpPr>
          <p:spPr>
            <a:xfrm>
              <a:off x="0" y="0"/>
              <a:ext cx="9144000" cy="880392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33" name="สี่เหลี่ยมผืนผ้ามุมมน 32"/>
            <p:cNvSpPr/>
            <p:nvPr/>
          </p:nvSpPr>
          <p:spPr>
            <a:xfrm>
              <a:off x="1030737" y="268164"/>
              <a:ext cx="6925639" cy="36004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เทคโนโลยี </a:t>
              </a:r>
              <a:r>
                <a:rPr lang="th-TH" b="1" dirty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(การออกแบบและเทคโนโลยี) </a:t>
              </a:r>
              <a:r>
                <a:rPr lang="th-TH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ชั้นมัธยมศึกษาปีที่ </a:t>
              </a:r>
              <a:r>
                <a:rPr lang="en-US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3</a:t>
              </a:r>
              <a:endParaRPr lang="th-TH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pic>
          <p:nvPicPr>
            <p:cNvPr id="34" name="รูปภาพ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5" y="15440"/>
              <a:ext cx="911232" cy="835768"/>
            </a:xfrm>
            <a:prstGeom prst="rect">
              <a:avLst/>
            </a:prstGeom>
          </p:spPr>
        </p:pic>
      </p:grpSp>
      <p:sp>
        <p:nvSpPr>
          <p:cNvPr id="24" name="สี่เหลี่ยมผืนผ้ามุมมน 23"/>
          <p:cNvSpPr/>
          <p:nvPr/>
        </p:nvSpPr>
        <p:spPr>
          <a:xfrm>
            <a:off x="2530756" y="1844824"/>
            <a:ext cx="3948874" cy="648072"/>
          </a:xfrm>
          <a:prstGeom prst="roundRect">
            <a:avLst>
              <a:gd name="adj" fmla="val 18627"/>
            </a:avLst>
          </a:prstGeom>
          <a:solidFill>
            <a:srgbClr val="CC0066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ความ</a:t>
            </a:r>
            <a:r>
              <a:rPr lang="th-TH" sz="2400" b="1" dirty="0"/>
              <a:t>ต้องการความเคารพนับถือ </a:t>
            </a:r>
            <a:endParaRPr lang="th-TH" sz="2400" dirty="0"/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395536" y="2852936"/>
            <a:ext cx="2578741" cy="1663277"/>
          </a:xfrm>
          <a:prstGeom prst="roundRect">
            <a:avLst>
              <a:gd name="adj" fmla="val 15677"/>
            </a:avLst>
          </a:prstGeom>
          <a:solidFill>
            <a:schemeClr val="bg2">
              <a:lumMod val="90000"/>
            </a:schemeClr>
          </a:solidFill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การทำประโยชน์</a:t>
            </a:r>
            <a:r>
              <a:rPr lang="th-TH" sz="2400" dirty="0">
                <a:solidFill>
                  <a:srgbClr val="002060"/>
                </a:solidFill>
              </a:rPr>
              <a:t>เพื่อให้รู้สึกว่าตนเองมีคุณค่า </a:t>
            </a:r>
          </a:p>
        </p:txBody>
      </p:sp>
      <p:sp>
        <p:nvSpPr>
          <p:cNvPr id="39" name="สี่เหลี่ยมผืนผ้ามุมมน 38"/>
          <p:cNvSpPr/>
          <p:nvPr/>
        </p:nvSpPr>
        <p:spPr>
          <a:xfrm>
            <a:off x="3199410" y="2852936"/>
            <a:ext cx="2611566" cy="1663277"/>
          </a:xfrm>
          <a:prstGeom prst="roundRect">
            <a:avLst>
              <a:gd name="adj" fmla="val 13718"/>
            </a:avLst>
          </a:prstGeom>
          <a:solidFill>
            <a:srgbClr val="CCFF99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การ</a:t>
            </a:r>
            <a:r>
              <a:rPr lang="th-TH" sz="2400" dirty="0">
                <a:solidFill>
                  <a:srgbClr val="002060"/>
                </a:solidFill>
              </a:rPr>
              <a:t>แสวงหาสถานะ </a:t>
            </a:r>
            <a:endParaRPr lang="th-TH" sz="2400" dirty="0" smtClean="0">
              <a:solidFill>
                <a:srgbClr val="002060"/>
              </a:solidFill>
            </a:endParaRPr>
          </a:p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การ</a:t>
            </a:r>
            <a:r>
              <a:rPr lang="th-TH" sz="2400" dirty="0">
                <a:solidFill>
                  <a:srgbClr val="002060"/>
                </a:solidFill>
              </a:rPr>
              <a:t>ยอมรับ ความมีชื่อเสียง </a:t>
            </a:r>
          </a:p>
        </p:txBody>
      </p:sp>
      <p:sp>
        <p:nvSpPr>
          <p:cNvPr id="40" name="สี่เหลี่ยมผืนผ้ามุมมน 39"/>
          <p:cNvSpPr/>
          <p:nvPr/>
        </p:nvSpPr>
        <p:spPr>
          <a:xfrm>
            <a:off x="6061220" y="2852936"/>
            <a:ext cx="2701616" cy="1663277"/>
          </a:xfrm>
          <a:prstGeom prst="roundRect">
            <a:avLst>
              <a:gd name="adj" fmla="val 1371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ต้องการ</a:t>
            </a:r>
            <a:r>
              <a:rPr lang="th-TH" sz="2400" dirty="0">
                <a:solidFill>
                  <a:srgbClr val="002060"/>
                </a:solidFill>
              </a:rPr>
              <a:t>ความแข็งแกร่ง ความสามารถ ความเชี่ยวชาญ ความมั่นใจในตนเอง </a:t>
            </a:r>
            <a:endParaRPr lang="th-TH" sz="2400" dirty="0" smtClean="0">
              <a:solidFill>
                <a:srgbClr val="002060"/>
              </a:solidFill>
            </a:endParaRPr>
          </a:p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และ</a:t>
            </a:r>
            <a:r>
              <a:rPr lang="th-TH" sz="2400" dirty="0">
                <a:solidFill>
                  <a:srgbClr val="002060"/>
                </a:solidFill>
              </a:rPr>
              <a:t>ความมีอิสระ </a:t>
            </a:r>
          </a:p>
        </p:txBody>
      </p:sp>
      <p:cxnSp>
        <p:nvCxnSpPr>
          <p:cNvPr id="42" name="ตัวเชื่อมต่อหักมุม 41"/>
          <p:cNvCxnSpPr>
            <a:stCxn id="24" idx="2"/>
            <a:endCxn id="25" idx="0"/>
          </p:cNvCxnSpPr>
          <p:nvPr/>
        </p:nvCxnSpPr>
        <p:spPr>
          <a:xfrm rot="5400000">
            <a:off x="2915030" y="1262773"/>
            <a:ext cx="360040" cy="2820286"/>
          </a:xfrm>
          <a:prstGeom prst="bentConnector3">
            <a:avLst/>
          </a:prstGeom>
          <a:ln w="2540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หักมุม 42"/>
          <p:cNvCxnSpPr>
            <a:stCxn id="24" idx="2"/>
            <a:endCxn id="39" idx="0"/>
          </p:cNvCxnSpPr>
          <p:nvPr/>
        </p:nvCxnSpPr>
        <p:spPr>
          <a:xfrm rot="5400000">
            <a:off x="4325173" y="2672916"/>
            <a:ext cx="360040" cy="12700"/>
          </a:xfrm>
          <a:prstGeom prst="bentConnector3">
            <a:avLst/>
          </a:prstGeom>
          <a:ln w="2540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หักมุม 43"/>
          <p:cNvCxnSpPr>
            <a:stCxn id="24" idx="2"/>
            <a:endCxn id="40" idx="0"/>
          </p:cNvCxnSpPr>
          <p:nvPr/>
        </p:nvCxnSpPr>
        <p:spPr>
          <a:xfrm rot="16200000" flipH="1">
            <a:off x="5778590" y="1219498"/>
            <a:ext cx="360040" cy="2906835"/>
          </a:xfrm>
          <a:prstGeom prst="bentConnector3">
            <a:avLst/>
          </a:prstGeom>
          <a:ln w="2540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สี่เหลี่ยมผืนผ้า 45"/>
          <p:cNvSpPr/>
          <p:nvPr/>
        </p:nvSpPr>
        <p:spPr>
          <a:xfrm>
            <a:off x="258062" y="962778"/>
            <a:ext cx="8627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002060"/>
                </a:solidFill>
              </a:rPr>
              <a:t>	มนุษย์</a:t>
            </a:r>
            <a:r>
              <a:rPr lang="th-TH" sz="2400" dirty="0">
                <a:solidFill>
                  <a:srgbClr val="002060"/>
                </a:solidFill>
              </a:rPr>
              <a:t>ทุกคนต้องการเป็นที่ยอมรับ เคารพนับถือ ได้รับเกียรติ แสดงถึงการยอมรับ</a:t>
            </a:r>
            <a:r>
              <a:rPr lang="th-TH" sz="2400" dirty="0" smtClean="0">
                <a:solidFill>
                  <a:srgbClr val="002060"/>
                </a:solidFill>
              </a:rPr>
              <a:t>และ</a:t>
            </a:r>
          </a:p>
          <a:p>
            <a:r>
              <a:rPr lang="th-TH" sz="2400" dirty="0" smtClean="0">
                <a:solidFill>
                  <a:srgbClr val="002060"/>
                </a:solidFill>
              </a:rPr>
              <a:t>เห็น</a:t>
            </a:r>
            <a:r>
              <a:rPr lang="th-TH" sz="2400" dirty="0">
                <a:solidFill>
                  <a:srgbClr val="002060"/>
                </a:solidFill>
              </a:rPr>
              <a:t>คุณค่าโดยคนอื่น โดยจะเป็นการ</a:t>
            </a:r>
            <a:r>
              <a:rPr lang="th-TH" sz="2400" dirty="0" smtClean="0">
                <a:solidFill>
                  <a:srgbClr val="002060"/>
                </a:solidFill>
              </a:rPr>
              <a:t>กระทำใน</a:t>
            </a:r>
            <a:r>
              <a:rPr lang="th-TH" sz="2400" dirty="0">
                <a:solidFill>
                  <a:srgbClr val="002060"/>
                </a:solidFill>
              </a:rPr>
              <a:t>ลักษณะต่าง ๆ ซึ่งจะ</a:t>
            </a:r>
            <a:r>
              <a:rPr lang="th-TH" sz="2400" dirty="0" smtClean="0">
                <a:solidFill>
                  <a:srgbClr val="002060"/>
                </a:solidFill>
              </a:rPr>
              <a:t>ส่งผลให้</a:t>
            </a:r>
            <a:r>
              <a:rPr lang="th-TH" sz="2400" dirty="0">
                <a:solidFill>
                  <a:srgbClr val="002060"/>
                </a:solidFill>
              </a:rPr>
              <a:t>เกิดความภาคภูมิใจในตนเอง </a:t>
            </a:r>
          </a:p>
        </p:txBody>
      </p:sp>
      <p:cxnSp>
        <p:nvCxnSpPr>
          <p:cNvPr id="11" name="ลูกศรเชื่อมต่อแบบตรง 10"/>
          <p:cNvCxnSpPr>
            <a:stCxn id="25" idx="2"/>
            <a:endCxn id="2050" idx="3"/>
          </p:cNvCxnSpPr>
          <p:nvPr/>
        </p:nvCxnSpPr>
        <p:spPr>
          <a:xfrm>
            <a:off x="1684907" y="4516213"/>
            <a:ext cx="0" cy="389390"/>
          </a:xfrm>
          <a:prstGeom prst="straightConnector1">
            <a:avLst/>
          </a:prstGeom>
          <a:ln w="25400">
            <a:solidFill>
              <a:srgbClr val="FFC000"/>
            </a:solidFill>
            <a:tailEnd type="triangle" w="lg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>
            <a:stCxn id="39" idx="2"/>
            <a:endCxn id="2054" idx="3"/>
          </p:cNvCxnSpPr>
          <p:nvPr/>
        </p:nvCxnSpPr>
        <p:spPr>
          <a:xfrm>
            <a:off x="4505193" y="4516213"/>
            <a:ext cx="0" cy="389390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>
            <a:stCxn id="40" idx="2"/>
            <a:endCxn id="2052" idx="3"/>
          </p:cNvCxnSpPr>
          <p:nvPr/>
        </p:nvCxnSpPr>
        <p:spPr>
          <a:xfrm>
            <a:off x="7412028" y="4516213"/>
            <a:ext cx="0" cy="389390"/>
          </a:xfrm>
          <a:prstGeom prst="straightConnector1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  <a:tailEnd type="triangle" w="lg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olleagues giving an applause to a meeting leader while he is making a presentation Stock Photo - 899479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05603"/>
            <a:ext cx="2578741" cy="1717276"/>
          </a:xfrm>
          <a:prstGeom prst="round2Diag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ngineer and  foreman discussing in building construction site Stock Photo - 782634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220" y="4905603"/>
            <a:ext cx="2701615" cy="1717276"/>
          </a:xfrm>
          <a:prstGeom prst="round2Diag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ture multi-ethnic business couple against brown background Stock Photo - 1359685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410" y="4905603"/>
            <a:ext cx="2611566" cy="1717276"/>
          </a:xfrm>
          <a:prstGeom prst="round2Diag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54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9" grpId="0" animBg="1"/>
      <p:bldP spid="40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กลุ่ม 30"/>
          <p:cNvGrpSpPr/>
          <p:nvPr/>
        </p:nvGrpSpPr>
        <p:grpSpPr>
          <a:xfrm>
            <a:off x="0" y="0"/>
            <a:ext cx="9144000" cy="880392"/>
            <a:chOff x="0" y="0"/>
            <a:chExt cx="9144000" cy="880392"/>
          </a:xfrm>
        </p:grpSpPr>
        <p:sp>
          <p:nvSpPr>
            <p:cNvPr id="32" name="สี่เหลี่ยมผืนผ้า 31"/>
            <p:cNvSpPr/>
            <p:nvPr/>
          </p:nvSpPr>
          <p:spPr>
            <a:xfrm>
              <a:off x="0" y="0"/>
              <a:ext cx="9144000" cy="880392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33" name="สี่เหลี่ยมผืนผ้ามุมมน 32"/>
            <p:cNvSpPr/>
            <p:nvPr/>
          </p:nvSpPr>
          <p:spPr>
            <a:xfrm>
              <a:off x="1030737" y="268164"/>
              <a:ext cx="6925639" cy="36004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เทคโนโลยี </a:t>
              </a:r>
              <a:r>
                <a:rPr lang="th-TH" b="1" dirty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(การออกแบบและเทคโนโลยี) </a:t>
              </a:r>
              <a:r>
                <a:rPr lang="th-TH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ชั้นมัธยมศึกษาปีที่ </a:t>
              </a:r>
              <a:r>
                <a:rPr lang="en-US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3</a:t>
              </a:r>
              <a:endParaRPr lang="th-TH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pic>
          <p:nvPicPr>
            <p:cNvPr id="34" name="รูปภาพ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5" y="15440"/>
              <a:ext cx="911232" cy="835768"/>
            </a:xfrm>
            <a:prstGeom prst="rect">
              <a:avLst/>
            </a:prstGeom>
          </p:spPr>
        </p:pic>
      </p:grpSp>
      <p:sp>
        <p:nvSpPr>
          <p:cNvPr id="24" name="สี่เหลี่ยมผืนผ้ามุมมน 23"/>
          <p:cNvSpPr/>
          <p:nvPr/>
        </p:nvSpPr>
        <p:spPr>
          <a:xfrm>
            <a:off x="942142" y="3809656"/>
            <a:ext cx="1969236" cy="1037627"/>
          </a:xfrm>
          <a:prstGeom prst="roundRect">
            <a:avLst>
              <a:gd name="adj" fmla="val 18627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ความต้องการความสมบูรณ์ของชีวิต</a:t>
            </a:r>
            <a:endParaRPr lang="th-TH" sz="2400" dirty="0"/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3847482" y="2074870"/>
            <a:ext cx="4180902" cy="703250"/>
          </a:xfrm>
          <a:prstGeom prst="roundRect">
            <a:avLst>
              <a:gd name="adj" fmla="val 15677"/>
            </a:avLst>
          </a:prstGeom>
          <a:solidFill>
            <a:srgbClr val="C4E9FC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การ</a:t>
            </a:r>
            <a:r>
              <a:rPr lang="th-TH" sz="2400" dirty="0">
                <a:solidFill>
                  <a:srgbClr val="002060"/>
                </a:solidFill>
              </a:rPr>
              <a:t>เลือกคู่ครอง </a:t>
            </a:r>
          </a:p>
        </p:txBody>
      </p:sp>
      <p:sp>
        <p:nvSpPr>
          <p:cNvPr id="39" name="สี่เหลี่ยมผืนผ้ามุมมน 38"/>
          <p:cNvSpPr/>
          <p:nvPr/>
        </p:nvSpPr>
        <p:spPr>
          <a:xfrm>
            <a:off x="3847482" y="3029678"/>
            <a:ext cx="4180902" cy="703250"/>
          </a:xfrm>
          <a:prstGeom prst="roundRect">
            <a:avLst>
              <a:gd name="adj" fmla="val 13718"/>
            </a:avLst>
          </a:prstGeom>
          <a:solidFill>
            <a:srgbClr val="CCFF3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การ</a:t>
            </a:r>
            <a:r>
              <a:rPr lang="th-TH" sz="2400" dirty="0">
                <a:solidFill>
                  <a:srgbClr val="002060"/>
                </a:solidFill>
              </a:rPr>
              <a:t>เป็นผู้ปกครอง การเป็นหัวหน้า หรือเป็น</a:t>
            </a:r>
            <a:r>
              <a:rPr lang="th-TH" sz="2400" dirty="0" smtClean="0">
                <a:solidFill>
                  <a:srgbClr val="002060"/>
                </a:solidFill>
              </a:rPr>
              <a:t>ผู้นำ</a:t>
            </a:r>
            <a:endParaRPr lang="th-TH" sz="2400" dirty="0">
              <a:solidFill>
                <a:srgbClr val="002060"/>
              </a:solidFill>
            </a:endParaRPr>
          </a:p>
        </p:txBody>
      </p:sp>
      <p:sp>
        <p:nvSpPr>
          <p:cNvPr id="40" name="สี่เหลี่ยมผืนผ้ามุมมน 39"/>
          <p:cNvSpPr/>
          <p:nvPr/>
        </p:nvSpPr>
        <p:spPr>
          <a:xfrm>
            <a:off x="3847482" y="3984486"/>
            <a:ext cx="4180902" cy="703250"/>
          </a:xfrm>
          <a:prstGeom prst="roundRect">
            <a:avLst>
              <a:gd name="adj" fmla="val 13718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การ</a:t>
            </a:r>
            <a:r>
              <a:rPr lang="th-TH" sz="2400" dirty="0">
                <a:solidFill>
                  <a:srgbClr val="002060"/>
                </a:solidFill>
              </a:rPr>
              <a:t>ปรับใช้ความรู้และความสามารถที่</a:t>
            </a:r>
            <a:r>
              <a:rPr lang="th-TH" sz="2400" dirty="0" smtClean="0">
                <a:solidFill>
                  <a:srgbClr val="002060"/>
                </a:solidFill>
              </a:rPr>
              <a:t>มี </a:t>
            </a:r>
            <a:endParaRPr lang="th-TH" sz="2400" dirty="0">
              <a:solidFill>
                <a:srgbClr val="002060"/>
              </a:solidFill>
            </a:endParaRP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258062" y="1028051"/>
            <a:ext cx="8627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002060"/>
                </a:solidFill>
              </a:rPr>
              <a:t>	เมื่อ</a:t>
            </a:r>
            <a:r>
              <a:rPr lang="th-TH" sz="2400" dirty="0">
                <a:solidFill>
                  <a:srgbClr val="002060"/>
                </a:solidFill>
              </a:rPr>
              <a:t>ได้รับการตอบสนองความต้องการจากระดับต่าง ๆ ในข้างต้นอย่างดีแล้ว “อะไรที่บุคคลเป็นได้ เขาต้องเป็น” คือศักยภาพสูงสุดที่ตระหนักได้ 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3847482" y="4939294"/>
            <a:ext cx="4180902" cy="703250"/>
          </a:xfrm>
          <a:prstGeom prst="roundRect">
            <a:avLst>
              <a:gd name="adj" fmla="val 13718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การทำให้</a:t>
            </a:r>
            <a:r>
              <a:rPr lang="th-TH" sz="2400" dirty="0">
                <a:solidFill>
                  <a:srgbClr val="002060"/>
                </a:solidFill>
              </a:rPr>
              <a:t>บรรลุเป้าหมาย </a:t>
            </a: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3847482" y="5894102"/>
            <a:ext cx="4155254" cy="703250"/>
          </a:xfrm>
          <a:prstGeom prst="roundRect">
            <a:avLst>
              <a:gd name="adj" fmla="val 13718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การแสวง</a:t>
            </a:r>
            <a:r>
              <a:rPr lang="th-TH" sz="2400" dirty="0">
                <a:solidFill>
                  <a:srgbClr val="002060"/>
                </a:solidFill>
              </a:rPr>
              <a:t>หาความสุข </a:t>
            </a:r>
          </a:p>
        </p:txBody>
      </p:sp>
      <p:cxnSp>
        <p:nvCxnSpPr>
          <p:cNvPr id="13" name="ตัวเชื่อมต่อหักมุม 12"/>
          <p:cNvCxnSpPr>
            <a:stCxn id="24" idx="3"/>
            <a:endCxn id="25" idx="1"/>
          </p:cNvCxnSpPr>
          <p:nvPr/>
        </p:nvCxnSpPr>
        <p:spPr>
          <a:xfrm flipV="1">
            <a:off x="2911378" y="2426495"/>
            <a:ext cx="936104" cy="1901975"/>
          </a:xfrm>
          <a:prstGeom prst="bentConnector3">
            <a:avLst/>
          </a:prstGeom>
          <a:ln w="25400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หักมุม 16"/>
          <p:cNvCxnSpPr>
            <a:stCxn id="24" idx="3"/>
            <a:endCxn id="39" idx="1"/>
          </p:cNvCxnSpPr>
          <p:nvPr/>
        </p:nvCxnSpPr>
        <p:spPr>
          <a:xfrm flipV="1">
            <a:off x="2911378" y="3381303"/>
            <a:ext cx="936104" cy="947167"/>
          </a:xfrm>
          <a:prstGeom prst="bentConnector3">
            <a:avLst/>
          </a:prstGeom>
          <a:ln w="25400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หักมุม 18"/>
          <p:cNvCxnSpPr>
            <a:stCxn id="24" idx="3"/>
            <a:endCxn id="40" idx="1"/>
          </p:cNvCxnSpPr>
          <p:nvPr/>
        </p:nvCxnSpPr>
        <p:spPr>
          <a:xfrm>
            <a:off x="2911378" y="4328470"/>
            <a:ext cx="936104" cy="7641"/>
          </a:xfrm>
          <a:prstGeom prst="bentConnector3">
            <a:avLst/>
          </a:prstGeom>
          <a:ln w="25400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หักมุม 20"/>
          <p:cNvCxnSpPr>
            <a:stCxn id="24" idx="3"/>
            <a:endCxn id="14" idx="1"/>
          </p:cNvCxnSpPr>
          <p:nvPr/>
        </p:nvCxnSpPr>
        <p:spPr>
          <a:xfrm>
            <a:off x="2911378" y="4328470"/>
            <a:ext cx="936104" cy="962449"/>
          </a:xfrm>
          <a:prstGeom prst="bentConnector3">
            <a:avLst/>
          </a:prstGeom>
          <a:ln w="25400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หักมุม 22"/>
          <p:cNvCxnSpPr>
            <a:stCxn id="24" idx="3"/>
            <a:endCxn id="15" idx="1"/>
          </p:cNvCxnSpPr>
          <p:nvPr/>
        </p:nvCxnSpPr>
        <p:spPr>
          <a:xfrm>
            <a:off x="2911378" y="4328470"/>
            <a:ext cx="936104" cy="1917257"/>
          </a:xfrm>
          <a:prstGeom prst="bentConnector3">
            <a:avLst/>
          </a:prstGeom>
          <a:ln w="25400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518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9" grpId="0" animBg="1"/>
      <p:bldP spid="40" grpId="0" animBg="1"/>
      <p:bldP spid="46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กลุ่ม 30"/>
          <p:cNvGrpSpPr/>
          <p:nvPr/>
        </p:nvGrpSpPr>
        <p:grpSpPr>
          <a:xfrm>
            <a:off x="0" y="0"/>
            <a:ext cx="9144000" cy="880392"/>
            <a:chOff x="0" y="0"/>
            <a:chExt cx="9144000" cy="880392"/>
          </a:xfrm>
        </p:grpSpPr>
        <p:sp>
          <p:nvSpPr>
            <p:cNvPr id="32" name="สี่เหลี่ยมผืนผ้า 31"/>
            <p:cNvSpPr/>
            <p:nvPr/>
          </p:nvSpPr>
          <p:spPr>
            <a:xfrm>
              <a:off x="0" y="0"/>
              <a:ext cx="9144000" cy="880392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33" name="สี่เหลี่ยมผืนผ้ามุมมน 32"/>
            <p:cNvSpPr/>
            <p:nvPr/>
          </p:nvSpPr>
          <p:spPr>
            <a:xfrm>
              <a:off x="1030737" y="268164"/>
              <a:ext cx="6925639" cy="36004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เทคโนโลยี </a:t>
              </a:r>
              <a:r>
                <a:rPr lang="th-TH" b="1" dirty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(การออกแบบและเทคโนโลยี) </a:t>
              </a:r>
              <a:r>
                <a:rPr lang="th-TH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ชั้นมัธยมศึกษาปีที่ </a:t>
              </a:r>
              <a:r>
                <a:rPr lang="en-US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3</a:t>
              </a:r>
              <a:endParaRPr lang="th-TH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pic>
          <p:nvPicPr>
            <p:cNvPr id="34" name="รูปภาพ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5" y="15440"/>
              <a:ext cx="911232" cy="835768"/>
            </a:xfrm>
            <a:prstGeom prst="rect">
              <a:avLst/>
            </a:prstGeom>
          </p:spPr>
        </p:pic>
      </p:grpSp>
      <p:sp>
        <p:nvSpPr>
          <p:cNvPr id="2" name="สี่เหลี่ยมผืนผ้ามุมมน 1"/>
          <p:cNvSpPr/>
          <p:nvPr/>
        </p:nvSpPr>
        <p:spPr>
          <a:xfrm>
            <a:off x="2693356" y="980728"/>
            <a:ext cx="3600400" cy="596573"/>
          </a:xfrm>
          <a:prstGeom prst="roundRect">
            <a:avLst/>
          </a:prstGeom>
          <a:solidFill>
            <a:srgbClr val="CC006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ความต้องการของมนุษย์ในทุกระดับ</a:t>
            </a:r>
            <a:endParaRPr lang="th-TH" sz="2400" dirty="0"/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3269420" y="1810916"/>
            <a:ext cx="2448272" cy="540396"/>
          </a:xfrm>
          <a:prstGeom prst="roundRect">
            <a:avLst/>
          </a:prstGeom>
          <a:solidFill>
            <a:srgbClr val="FF8F4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เกิดประเด็นคำถามต่าง ๆ</a:t>
            </a:r>
            <a:endParaRPr lang="th-TH" sz="2400" dirty="0">
              <a:solidFill>
                <a:srgbClr val="002060"/>
              </a:solidFill>
            </a:endParaRP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762176" y="2813402"/>
            <a:ext cx="2310692" cy="708553"/>
          </a:xfrm>
          <a:prstGeom prst="roundRect">
            <a:avLst/>
          </a:prstGeom>
          <a:solidFill>
            <a:srgbClr val="37CB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</a:rPr>
              <a:t>เกิดการแสวงหาคำตอบ</a:t>
            </a:r>
            <a:r>
              <a:rPr lang="en-US" sz="2400" b="1" dirty="0" smtClean="0">
                <a:solidFill>
                  <a:srgbClr val="002060"/>
                </a:solidFill>
              </a:rPr>
              <a:t>/</a:t>
            </a:r>
            <a:r>
              <a:rPr lang="th-TH" sz="2400" b="1" dirty="0" smtClean="0">
                <a:solidFill>
                  <a:srgbClr val="002060"/>
                </a:solidFill>
              </a:rPr>
              <a:t>แนวทางแก้ไข</a:t>
            </a:r>
            <a:endParaRPr lang="th-TH" sz="2400" b="1" dirty="0">
              <a:solidFill>
                <a:srgbClr val="002060"/>
              </a:solidFill>
            </a:endParaRPr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762176" y="3692288"/>
            <a:ext cx="2310692" cy="459148"/>
          </a:xfrm>
          <a:prstGeom prst="roundRect">
            <a:avLst/>
          </a:prstGeom>
          <a:solidFill>
            <a:srgbClr val="CCFF3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การทดลอง</a:t>
            </a:r>
            <a:endParaRPr lang="th-TH" sz="2400" dirty="0">
              <a:solidFill>
                <a:srgbClr val="002060"/>
              </a:solidFill>
            </a:endParaRPr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762176" y="4321769"/>
            <a:ext cx="2310692" cy="4591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การบันทึก</a:t>
            </a:r>
            <a:endParaRPr lang="th-TH" sz="2400" dirty="0">
              <a:solidFill>
                <a:srgbClr val="002060"/>
              </a:solidFill>
            </a:endParaRPr>
          </a:p>
        </p:txBody>
      </p:sp>
      <p:sp>
        <p:nvSpPr>
          <p:cNvPr id="29" name="สี่เหลี่ยมผืนผ้ามุมมน 28"/>
          <p:cNvSpPr/>
          <p:nvPr/>
        </p:nvSpPr>
        <p:spPr>
          <a:xfrm>
            <a:off x="761143" y="4951250"/>
            <a:ext cx="2310692" cy="45914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การหาเหตุผล</a:t>
            </a:r>
            <a:endParaRPr lang="th-TH" sz="2400" dirty="0">
              <a:solidFill>
                <a:srgbClr val="002060"/>
              </a:solidFill>
            </a:endParaRPr>
          </a:p>
        </p:txBody>
      </p:sp>
      <p:sp>
        <p:nvSpPr>
          <p:cNvPr id="30" name="สี่เหลี่ยมผืนผ้ามุมมน 29"/>
          <p:cNvSpPr/>
          <p:nvPr/>
        </p:nvSpPr>
        <p:spPr>
          <a:xfrm>
            <a:off x="761143" y="5580731"/>
            <a:ext cx="2310692" cy="459148"/>
          </a:xfrm>
          <a:prstGeom prst="roundRect">
            <a:avLst/>
          </a:prstGeom>
          <a:solidFill>
            <a:srgbClr val="B686D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การต่อยอดความคิด</a:t>
            </a:r>
            <a:endParaRPr lang="th-TH" sz="2400" dirty="0">
              <a:solidFill>
                <a:srgbClr val="002060"/>
              </a:solidFill>
            </a:endParaRPr>
          </a:p>
        </p:txBody>
      </p:sp>
      <p:sp>
        <p:nvSpPr>
          <p:cNvPr id="35" name="สี่เหลี่ยมผืนผ้ามุมมน 34"/>
          <p:cNvSpPr/>
          <p:nvPr/>
        </p:nvSpPr>
        <p:spPr>
          <a:xfrm>
            <a:off x="761143" y="6210212"/>
            <a:ext cx="2310692" cy="459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การปรับปรุงให้ดีขึ้น</a:t>
            </a:r>
            <a:endParaRPr lang="th-TH" sz="2400" dirty="0">
              <a:solidFill>
                <a:srgbClr val="002060"/>
              </a:solidFill>
            </a:endParaRPr>
          </a:p>
        </p:txBody>
      </p:sp>
      <p:cxnSp>
        <p:nvCxnSpPr>
          <p:cNvPr id="4" name="ลูกศรเชื่อมต่อแบบตรง 3"/>
          <p:cNvCxnSpPr>
            <a:stCxn id="2" idx="2"/>
            <a:endCxn id="20" idx="0"/>
          </p:cNvCxnSpPr>
          <p:nvPr/>
        </p:nvCxnSpPr>
        <p:spPr>
          <a:xfrm>
            <a:off x="4493556" y="1577301"/>
            <a:ext cx="0" cy="233615"/>
          </a:xfrm>
          <a:prstGeom prst="straightConnector1">
            <a:avLst/>
          </a:prstGeom>
          <a:ln>
            <a:noFill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หักมุม 7"/>
          <p:cNvCxnSpPr>
            <a:stCxn id="20" idx="2"/>
            <a:endCxn id="22" idx="0"/>
          </p:cNvCxnSpPr>
          <p:nvPr/>
        </p:nvCxnSpPr>
        <p:spPr>
          <a:xfrm rot="5400000">
            <a:off x="2974494" y="1294340"/>
            <a:ext cx="462090" cy="2576034"/>
          </a:xfrm>
          <a:prstGeom prst="bentConnector3">
            <a:avLst/>
          </a:prstGeom>
          <a:ln>
            <a:noFill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วงรี 35"/>
          <p:cNvSpPr/>
          <p:nvPr/>
        </p:nvSpPr>
        <p:spPr>
          <a:xfrm>
            <a:off x="5598103" y="3228313"/>
            <a:ext cx="2772000" cy="2772000"/>
          </a:xfrm>
          <a:prstGeom prst="ellipse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เพื่อให้ได้มาซึ่ง</a:t>
            </a:r>
            <a:r>
              <a:rPr lang="th-TH" dirty="0" smtClean="0"/>
              <a:t>ผลลัพธ์ที่สนอง</a:t>
            </a:r>
          </a:p>
          <a:p>
            <a:pPr algn="ctr"/>
            <a:r>
              <a:rPr lang="th-TH" dirty="0" smtClean="0"/>
              <a:t>ความ</a:t>
            </a:r>
            <a:r>
              <a:rPr lang="th-TH" dirty="0"/>
              <a:t>ต้องการได้</a:t>
            </a:r>
          </a:p>
        </p:txBody>
      </p:sp>
      <p:cxnSp>
        <p:nvCxnSpPr>
          <p:cNvPr id="38" name="ลูกศรเชื่อมต่อแบบตรง 37"/>
          <p:cNvCxnSpPr>
            <a:stCxn id="2" idx="2"/>
            <a:endCxn id="20" idx="0"/>
          </p:cNvCxnSpPr>
          <p:nvPr/>
        </p:nvCxnSpPr>
        <p:spPr>
          <a:xfrm>
            <a:off x="4493556" y="1577301"/>
            <a:ext cx="0" cy="233615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 w="lg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หักมุม 41"/>
          <p:cNvCxnSpPr>
            <a:stCxn id="20" idx="2"/>
            <a:endCxn id="22" idx="0"/>
          </p:cNvCxnSpPr>
          <p:nvPr/>
        </p:nvCxnSpPr>
        <p:spPr>
          <a:xfrm rot="5400000">
            <a:off x="2974494" y="1294340"/>
            <a:ext cx="462090" cy="2576034"/>
          </a:xfrm>
          <a:prstGeom prst="bentConnector3">
            <a:avLst/>
          </a:prstGeom>
          <a:ln w="25400">
            <a:solidFill>
              <a:schemeClr val="accent5">
                <a:lumMod val="50000"/>
              </a:schemeClr>
            </a:solidFill>
            <a:tailEnd type="triangle" w="lg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ตรง 43"/>
          <p:cNvCxnSpPr>
            <a:stCxn id="22" idx="2"/>
            <a:endCxn id="27" idx="0"/>
          </p:cNvCxnSpPr>
          <p:nvPr/>
        </p:nvCxnSpPr>
        <p:spPr>
          <a:xfrm>
            <a:off x="1917522" y="3521955"/>
            <a:ext cx="0" cy="170333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  <a:tailEnd w="lg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ตัวเชื่อมต่อตรง 46"/>
          <p:cNvCxnSpPr>
            <a:stCxn id="27" idx="2"/>
            <a:endCxn id="28" idx="0"/>
          </p:cNvCxnSpPr>
          <p:nvPr/>
        </p:nvCxnSpPr>
        <p:spPr>
          <a:xfrm>
            <a:off x="1917522" y="4151436"/>
            <a:ext cx="0" cy="170333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  <a:tailEnd w="lg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ตัวเชื่อมต่อตรง 48"/>
          <p:cNvCxnSpPr>
            <a:stCxn id="28" idx="2"/>
            <a:endCxn id="29" idx="0"/>
          </p:cNvCxnSpPr>
          <p:nvPr/>
        </p:nvCxnSpPr>
        <p:spPr>
          <a:xfrm flipH="1">
            <a:off x="1916489" y="4780917"/>
            <a:ext cx="1033" cy="170333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  <a:tailEnd w="lg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ตัวเชื่อมต่อตรง 50"/>
          <p:cNvCxnSpPr>
            <a:stCxn id="29" idx="2"/>
            <a:endCxn id="30" idx="0"/>
          </p:cNvCxnSpPr>
          <p:nvPr/>
        </p:nvCxnSpPr>
        <p:spPr>
          <a:xfrm>
            <a:off x="1916489" y="5410398"/>
            <a:ext cx="0" cy="170333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  <a:tailEnd w="lg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ตัวเชื่อมต่อตรง 52"/>
          <p:cNvCxnSpPr>
            <a:stCxn id="30" idx="2"/>
            <a:endCxn id="35" idx="0"/>
          </p:cNvCxnSpPr>
          <p:nvPr/>
        </p:nvCxnSpPr>
        <p:spPr>
          <a:xfrm>
            <a:off x="1916489" y="6039879"/>
            <a:ext cx="0" cy="170333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  <a:tailEnd w="lg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ลูกศรขวา 63"/>
          <p:cNvSpPr/>
          <p:nvPr/>
        </p:nvSpPr>
        <p:spPr>
          <a:xfrm>
            <a:off x="4067944" y="4197132"/>
            <a:ext cx="765738" cy="834362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788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5" grpId="0" animBg="1"/>
      <p:bldP spid="36" grpId="0" animBg="1"/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กลุ่ม 30"/>
          <p:cNvGrpSpPr/>
          <p:nvPr/>
        </p:nvGrpSpPr>
        <p:grpSpPr>
          <a:xfrm>
            <a:off x="0" y="0"/>
            <a:ext cx="9144000" cy="880392"/>
            <a:chOff x="0" y="0"/>
            <a:chExt cx="9144000" cy="880392"/>
          </a:xfrm>
        </p:grpSpPr>
        <p:sp>
          <p:nvSpPr>
            <p:cNvPr id="32" name="สี่เหลี่ยมผืนผ้า 31"/>
            <p:cNvSpPr/>
            <p:nvPr/>
          </p:nvSpPr>
          <p:spPr>
            <a:xfrm>
              <a:off x="0" y="0"/>
              <a:ext cx="9144000" cy="880392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33" name="สี่เหลี่ยมผืนผ้ามุมมน 32"/>
            <p:cNvSpPr/>
            <p:nvPr/>
          </p:nvSpPr>
          <p:spPr>
            <a:xfrm>
              <a:off x="1030737" y="268164"/>
              <a:ext cx="6925639" cy="36004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เทคโนโลยี </a:t>
              </a:r>
              <a:r>
                <a:rPr lang="th-TH" b="1" dirty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(การออกแบบและเทคโนโลยี) </a:t>
              </a:r>
              <a:r>
                <a:rPr lang="th-TH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ชั้นมัธยมศึกษาปีที่ </a:t>
              </a:r>
              <a:r>
                <a:rPr lang="en-US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3</a:t>
              </a:r>
              <a:endParaRPr lang="th-TH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pic>
          <p:nvPicPr>
            <p:cNvPr id="34" name="รูปภาพ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5" y="15440"/>
              <a:ext cx="911232" cy="835768"/>
            </a:xfrm>
            <a:prstGeom prst="rect">
              <a:avLst/>
            </a:prstGeom>
          </p:spPr>
        </p:pic>
      </p:grpSp>
      <p:sp>
        <p:nvSpPr>
          <p:cNvPr id="2" name="สี่เหลี่ยมผืนผ้ามุมมน 1"/>
          <p:cNvSpPr/>
          <p:nvPr/>
        </p:nvSpPr>
        <p:spPr>
          <a:xfrm>
            <a:off x="1564819" y="1135491"/>
            <a:ext cx="5832648" cy="652836"/>
          </a:xfrm>
          <a:prstGeom prst="roundRect">
            <a:avLst>
              <a:gd name="adj" fmla="val 50000"/>
            </a:avLst>
          </a:prstGeom>
          <a:solidFill>
            <a:srgbClr val="CC006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ตัวอย่างของการเปลี่ยนแปลง </a:t>
            </a:r>
            <a:r>
              <a:rPr lang="en-US" b="1" dirty="0" smtClean="0"/>
              <a:t>: </a:t>
            </a:r>
            <a:r>
              <a:rPr lang="th-TH" b="1" dirty="0" smtClean="0"/>
              <a:t>ภาชนะใส่อาหารและน้ำ</a:t>
            </a:r>
            <a:endParaRPr lang="th-TH" b="1" dirty="0"/>
          </a:p>
        </p:txBody>
      </p:sp>
      <p:pic>
        <p:nvPicPr>
          <p:cNvPr id="1026" name="Picture 2" descr="Empty wicker basket isolated on white Stock Photo - 4183915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4" t="7587" r="16726" b="8867"/>
          <a:stretch/>
        </p:blipFill>
        <p:spPr bwMode="auto">
          <a:xfrm>
            <a:off x="2205330" y="2348880"/>
            <a:ext cx="1121491" cy="12100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สี่เหลี่ยมผืนผ้า 40"/>
          <p:cNvSpPr/>
          <p:nvPr/>
        </p:nvSpPr>
        <p:spPr>
          <a:xfrm>
            <a:off x="2123728" y="3558910"/>
            <a:ext cx="128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เครื่องจักสาน</a:t>
            </a:r>
            <a:endParaRPr lang="th-TH" sz="2400" dirty="0">
              <a:solidFill>
                <a:srgbClr val="002060"/>
              </a:solidFill>
            </a:endParaRPr>
          </a:p>
        </p:txBody>
      </p:sp>
      <p:pic>
        <p:nvPicPr>
          <p:cNvPr id="1030" name="Picture 6" descr="The ware from clay on a white background. Stock Photo - 9595899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7373" r="3926" b="9290"/>
          <a:stretch/>
        </p:blipFill>
        <p:spPr bwMode="auto">
          <a:xfrm>
            <a:off x="4055233" y="2314698"/>
            <a:ext cx="2485705" cy="12654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สี่เหลี่ยมผืนผ้า 42"/>
          <p:cNvSpPr/>
          <p:nvPr/>
        </p:nvSpPr>
        <p:spPr>
          <a:xfrm>
            <a:off x="4055233" y="3558910"/>
            <a:ext cx="2520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การปั้นดินขึ้นรูปเป็นภาชนะ</a:t>
            </a:r>
            <a:endParaRPr lang="th-TH" sz="2400" dirty="0">
              <a:solidFill>
                <a:srgbClr val="002060"/>
              </a:solidFill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7265528" y="3558910"/>
            <a:ext cx="1669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เครื่องปั้นดินเผา</a:t>
            </a:r>
            <a:endParaRPr lang="th-TH" sz="2400" dirty="0">
              <a:solidFill>
                <a:srgbClr val="002060"/>
              </a:solidFill>
            </a:endParaRPr>
          </a:p>
        </p:txBody>
      </p:sp>
      <p:pic>
        <p:nvPicPr>
          <p:cNvPr id="1036" name="Picture 12" descr="Clay pot with lid side white background Stock Photo - 3052897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0" t="23035" r="2562" b="3885"/>
          <a:stretch/>
        </p:blipFill>
        <p:spPr bwMode="auto">
          <a:xfrm>
            <a:off x="7236296" y="2496601"/>
            <a:ext cx="1728192" cy="10023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ay pot with a lid isolated on white Stock Photo - 2629683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84" y="4425755"/>
            <a:ext cx="1368152" cy="14120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สี่เหลี่ยมผืนผ้า 47"/>
          <p:cNvSpPr/>
          <p:nvPr/>
        </p:nvSpPr>
        <p:spPr>
          <a:xfrm>
            <a:off x="6241896" y="5831837"/>
            <a:ext cx="1669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เครื่องปั้นดินเผาและเคลือบ</a:t>
            </a:r>
            <a:endParaRPr lang="th-TH" sz="2400" dirty="0">
              <a:solidFill>
                <a:srgbClr val="002060"/>
              </a:solidFill>
            </a:endParaRPr>
          </a:p>
        </p:txBody>
      </p:sp>
      <p:pic>
        <p:nvPicPr>
          <p:cNvPr id="1040" name="Picture 16" descr="Coconut shell with chillies and vegetables Stock Photo - 2348557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7" t="16187" r="29924" b="13253"/>
          <a:stretch/>
        </p:blipFill>
        <p:spPr bwMode="auto">
          <a:xfrm>
            <a:off x="272819" y="2577412"/>
            <a:ext cx="1217608" cy="10027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สี่เหลี่ยมผืนผ้า 49"/>
          <p:cNvSpPr/>
          <p:nvPr/>
        </p:nvSpPr>
        <p:spPr>
          <a:xfrm>
            <a:off x="185702" y="3558910"/>
            <a:ext cx="1505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กะลามะพร้าว</a:t>
            </a:r>
            <a:endParaRPr lang="th-TH" sz="2400" dirty="0">
              <a:solidFill>
                <a:srgbClr val="002060"/>
              </a:solidFill>
            </a:endParaRPr>
          </a:p>
        </p:txBody>
      </p:sp>
      <p:pic>
        <p:nvPicPr>
          <p:cNvPr id="1044" name="Picture 20" descr="Stainless steel bowl. Isolated on white background Stock Photo - 12497682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6222" y1="86913" x2="63333" y2="83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5" t="22889" r="14036" b="11151"/>
          <a:stretch/>
        </p:blipFill>
        <p:spPr bwMode="auto">
          <a:xfrm>
            <a:off x="3859878" y="4991539"/>
            <a:ext cx="1440160" cy="8140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สี่เหลี่ยมผืนผ้า 53"/>
          <p:cNvSpPr/>
          <p:nvPr/>
        </p:nvSpPr>
        <p:spPr>
          <a:xfrm>
            <a:off x="3701591" y="5831837"/>
            <a:ext cx="1669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ชามโลหะ</a:t>
            </a:r>
          </a:p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(</a:t>
            </a:r>
            <a:r>
              <a:rPr lang="th-TH" sz="2400" dirty="0" err="1" smtClean="0">
                <a:solidFill>
                  <a:srgbClr val="002060"/>
                </a:solidFill>
              </a:rPr>
              <a:t>สแตนเลส</a:t>
            </a:r>
            <a:r>
              <a:rPr lang="th-TH" sz="2400" dirty="0" smtClean="0">
                <a:solidFill>
                  <a:srgbClr val="002060"/>
                </a:solidFill>
              </a:rPr>
              <a:t>)</a:t>
            </a:r>
            <a:endParaRPr lang="th-TH" sz="2400" dirty="0">
              <a:solidFill>
                <a:srgbClr val="002060"/>
              </a:solidFill>
            </a:endParaRPr>
          </a:p>
        </p:txBody>
      </p:sp>
      <p:pic>
        <p:nvPicPr>
          <p:cNvPr id="1046" name="Picture 22" descr="empty plastic bowl isolated on white background Stock Photo - 71466027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47" t="13241" r="10673" b="12869"/>
          <a:stretch/>
        </p:blipFill>
        <p:spPr bwMode="auto">
          <a:xfrm>
            <a:off x="1212916" y="4882514"/>
            <a:ext cx="1264892" cy="9230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สี่เหลี่ยมผืนผ้า 54"/>
          <p:cNvSpPr/>
          <p:nvPr/>
        </p:nvSpPr>
        <p:spPr>
          <a:xfrm>
            <a:off x="1010498" y="5831837"/>
            <a:ext cx="1669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ชามพลาสติก</a:t>
            </a:r>
            <a:endParaRPr lang="th-TH" sz="2400" dirty="0">
              <a:solidFill>
                <a:srgbClr val="002060"/>
              </a:solidFill>
            </a:endParaRPr>
          </a:p>
        </p:txBody>
      </p:sp>
      <p:sp>
        <p:nvSpPr>
          <p:cNvPr id="15" name="ลูกศรขวา 14"/>
          <p:cNvSpPr/>
          <p:nvPr/>
        </p:nvSpPr>
        <p:spPr>
          <a:xfrm>
            <a:off x="1615474" y="2904014"/>
            <a:ext cx="383206" cy="409569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7" name="ลูกศรขวา 56"/>
          <p:cNvSpPr/>
          <p:nvPr/>
        </p:nvSpPr>
        <p:spPr>
          <a:xfrm>
            <a:off x="3600990" y="2908477"/>
            <a:ext cx="383206" cy="409569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8" name="ลูกศรขวา 57"/>
          <p:cNvSpPr/>
          <p:nvPr/>
        </p:nvSpPr>
        <p:spPr>
          <a:xfrm rot="10800000">
            <a:off x="3025218" y="5230605"/>
            <a:ext cx="383206" cy="409569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ลูกศรขวา 58"/>
          <p:cNvSpPr/>
          <p:nvPr/>
        </p:nvSpPr>
        <p:spPr>
          <a:xfrm rot="10800000">
            <a:off x="5731940" y="5230604"/>
            <a:ext cx="383206" cy="409569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ลูกศรขวา 59"/>
          <p:cNvSpPr/>
          <p:nvPr/>
        </p:nvSpPr>
        <p:spPr>
          <a:xfrm>
            <a:off x="6697014" y="2901013"/>
            <a:ext cx="383206" cy="409569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5" name="ลูกศรขวา 64"/>
          <p:cNvSpPr/>
          <p:nvPr/>
        </p:nvSpPr>
        <p:spPr>
          <a:xfrm rot="7414805">
            <a:off x="7205864" y="4026490"/>
            <a:ext cx="383206" cy="409569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279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/>
      <p:bldP spid="43" grpId="0"/>
      <p:bldP spid="45" grpId="0"/>
      <p:bldP spid="48" grpId="0"/>
      <p:bldP spid="50" grpId="0"/>
      <p:bldP spid="54" grpId="0"/>
      <p:bldP spid="55" grpId="0"/>
      <p:bldP spid="15" grpId="0" animBg="1"/>
      <p:bldP spid="57" grpId="0" animBg="1"/>
      <p:bldP spid="58" grpId="0" animBg="1"/>
      <p:bldP spid="59" grpId="0" animBg="1"/>
      <p:bldP spid="60" grpId="0" animBg="1"/>
      <p:bldP spid="65" grpId="0" animBg="1"/>
    </p:bldLst>
  </p:timing>
</p:sld>
</file>

<file path=ppt/theme/theme1.xml><?xml version="1.0" encoding="utf-8"?>
<a:theme xmlns:a="http://schemas.openxmlformats.org/drawingml/2006/main" name="HDOfficeLightV0">
  <a:themeElements>
    <a:clrScheme name="กำหนดเอง 1">
      <a:dk1>
        <a:srgbClr val="EA6E59"/>
      </a:dk1>
      <a:lt1>
        <a:sysClr val="window" lastClr="FFFFFF"/>
      </a:lt1>
      <a:dk2>
        <a:srgbClr val="EB9E6F"/>
      </a:dk2>
      <a:lt2>
        <a:srgbClr val="FFF39D"/>
      </a:lt2>
      <a:accent1>
        <a:srgbClr val="E65C01"/>
      </a:accent1>
      <a:accent2>
        <a:srgbClr val="EB9E6F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CFA809"/>
      </a:folHlink>
    </a:clrScheme>
    <a:fontScheme name="กำหนดเอง 1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18603</TotalTime>
  <Words>613</Words>
  <Application>Microsoft Office PowerPoint</Application>
  <PresentationFormat>นำเสนอทางหน้าจอ (4:3)</PresentationFormat>
  <Paragraphs>108</Paragraphs>
  <Slides>12</Slides>
  <Notes>11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8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21" baseType="lpstr">
      <vt:lpstr>Arial</vt:lpstr>
      <vt:lpstr>Angsana New</vt:lpstr>
      <vt:lpstr>TH Chakra Petch</vt:lpstr>
      <vt:lpstr>AngsanaUPC</vt:lpstr>
      <vt:lpstr>Cordia New</vt:lpstr>
      <vt:lpstr>Calibri</vt:lpstr>
      <vt:lpstr>IrisUPC</vt:lpstr>
      <vt:lpstr>Wingdings 2</vt:lpstr>
      <vt:lpstr>HDOfficeLightV0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Win8</dc:creator>
  <cp:lastModifiedBy>USER</cp:lastModifiedBy>
  <cp:revision>1576</cp:revision>
  <dcterms:created xsi:type="dcterms:W3CDTF">2018-10-01T04:43:46Z</dcterms:created>
  <dcterms:modified xsi:type="dcterms:W3CDTF">2020-05-20T15:47:15Z</dcterms:modified>
</cp:coreProperties>
</file>