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19" r:id="rId1"/>
  </p:sldMasterIdLst>
  <p:notesMasterIdLst>
    <p:notesMasterId r:id="rId9"/>
  </p:notesMasterIdLst>
  <p:handoutMasterIdLst>
    <p:handoutMasterId r:id="rId10"/>
  </p:handoutMasterIdLst>
  <p:sldIdLst>
    <p:sldId id="583" r:id="rId2"/>
    <p:sldId id="546" r:id="rId3"/>
    <p:sldId id="537" r:id="rId4"/>
    <p:sldId id="547" r:id="rId5"/>
    <p:sldId id="542" r:id="rId6"/>
    <p:sldId id="543" r:id="rId7"/>
    <p:sldId id="544" r:id="rId8"/>
  </p:sldIdLst>
  <p:sldSz cx="9144000" cy="6858000" type="screen4x3"/>
  <p:notesSz cx="6858000" cy="9144000"/>
  <p:embeddedFontLst>
    <p:embeddedFont>
      <p:font typeface="Angsana New" pitchFamily="18" charset="-34"/>
      <p:regular r:id="rId11"/>
      <p:bold r:id="rId12"/>
      <p:italic r:id="rId13"/>
      <p:boldItalic r:id="rId14"/>
    </p:embeddedFont>
    <p:embeddedFont>
      <p:font typeface="AngsanaUPC" pitchFamily="18" charset="-34"/>
      <p:regular r:id="rId15"/>
      <p:bold r:id="rId16"/>
      <p:italic r:id="rId17"/>
      <p:boldItalic r:id="rId18"/>
    </p:embeddedFont>
    <p:embeddedFont>
      <p:font typeface="Cordia New" pitchFamily="34" charset="-34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IrisUPC" pitchFamily="34" charset="-34"/>
      <p:regular r:id="rId27"/>
      <p:bold r:id="rId28"/>
      <p:italic r:id="rId29"/>
      <p:boldItalic r:id="rId30"/>
    </p:embeddedFont>
    <p:embeddedFont>
      <p:font typeface="TH Chakra Petch" pitchFamily="2" charset="-34"/>
      <p:regular r:id="rId31"/>
      <p:bold r:id="rId32"/>
      <p:italic r:id="rId33"/>
      <p:boldItalic r:id="rId34"/>
    </p:embeddedFont>
    <p:embeddedFont>
      <p:font typeface="Wingdings 2" pitchFamily="18" charset="2"/>
      <p:regular r:id="rId3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B6E088"/>
    <a:srgbClr val="D7AFFF"/>
    <a:srgbClr val="25A2FF"/>
    <a:srgbClr val="000000"/>
    <a:srgbClr val="5BB9FF"/>
    <a:srgbClr val="FFFF99"/>
    <a:srgbClr val="FFEC5D"/>
    <a:srgbClr val="FFFFCC"/>
    <a:srgbClr val="FFD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0" autoAdjust="0"/>
    <p:restoredTop sz="94454" autoAdjust="0"/>
  </p:normalViewPr>
  <p:slideViewPr>
    <p:cSldViewPr>
      <p:cViewPr>
        <p:scale>
          <a:sx n="88" d="100"/>
          <a:sy n="88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983B-8B38-4B96-8DE8-0A1CFDD2C54A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CEB1-00D8-4639-AC0B-78112EBB2A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54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5B70-CAC5-4203-9583-CE891AB24C5B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672A-0637-436E-8BA1-F00EB259FE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5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4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04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686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8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496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E672A-0637-436E-8BA1-F00EB259FE6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46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404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0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9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8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4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9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8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82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8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0FA386-45CE-468A-B0FF-EA55CDEDC74D}" type="datetimeFigureOut">
              <a:rPr lang="th-TH" smtClean="0"/>
              <a:t>20/05/63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D20B-2C05-4E76-9EDF-635BE3F0EA2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9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2000">
              <a:srgbClr val="00206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281301" y="-8002"/>
            <a:ext cx="5476179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3800" b="1" dirty="0" smtClean="0">
                <a:solidFill>
                  <a:srgbClr val="FFC000"/>
                </a:solidFill>
                <a:latin typeface="IrisUPC" panose="020B0604020202020204" pitchFamily="34" charset="-34"/>
              </a:rPr>
              <a:t>เทคโนโลยี 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7062" y="2564904"/>
            <a:ext cx="425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prstClr val="white"/>
                </a:solidFill>
                <a:latin typeface="TH Chakra Petch" panose="02000506000000020004" pitchFamily="2" charset="-34"/>
              </a:rPr>
              <a:t>ชั้นมัธยมศึกษาปีที่ </a:t>
            </a:r>
            <a:r>
              <a:rPr lang="th-TH" sz="7200" dirty="0" smtClean="0">
                <a:solidFill>
                  <a:prstClr val="white"/>
                </a:solidFill>
                <a:latin typeface="TH Chakra Petch" panose="02000506000000020004" pitchFamily="2" charset="-34"/>
              </a:rPr>
              <a:t>๓</a:t>
            </a:r>
            <a:endParaRPr lang="th-TH" sz="4800" dirty="0">
              <a:solidFill>
                <a:prstClr val="white"/>
              </a:solidFill>
              <a:latin typeface="TH Chakra Petch" panose="02000506000000020004" pitchFamily="2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37" y="65832"/>
            <a:ext cx="1370109" cy="125664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4" y="4931454"/>
            <a:ext cx="2815188" cy="1761550"/>
          </a:xfrm>
          <a:prstGeom prst="round2Diag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5722" r="2093" b="2723"/>
          <a:stretch/>
        </p:blipFill>
        <p:spPr>
          <a:xfrm>
            <a:off x="3301668" y="4931454"/>
            <a:ext cx="2714872" cy="1761550"/>
          </a:xfrm>
          <a:prstGeom prst="round2Diag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6" descr="Burning Wood Pellets. Wood pellets are a type of wood fuel. Stock Photo - 147097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46" y="4931454"/>
            <a:ext cx="2610484" cy="1761550"/>
          </a:xfrm>
          <a:prstGeom prst="round2Diag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ineer Showing Apprentices How To Use CNC Tool Making Machine Stock Photo - 962499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375426" cy="2104274"/>
          </a:xfrm>
          <a:prstGeom prst="round2DiagRect">
            <a:avLst>
              <a:gd name="adj1" fmla="val 32943"/>
              <a:gd name="adj2" fmla="val 0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7"/>
          <p:cNvSpPr txBox="1"/>
          <p:nvPr/>
        </p:nvSpPr>
        <p:spPr>
          <a:xfrm>
            <a:off x="281301" y="1600924"/>
            <a:ext cx="6810979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solidFill>
                  <a:srgbClr val="FFC000"/>
                </a:solidFill>
                <a:latin typeface="IrisUPC" panose="020B0604020202020204" pitchFamily="34" charset="-34"/>
              </a:rPr>
              <a:t>(การออกแบบและเทคโนโลยี) </a:t>
            </a:r>
          </a:p>
        </p:txBody>
      </p:sp>
    </p:spTree>
    <p:extLst>
      <p:ext uri="{BB962C8B-B14F-4D97-AF65-F5344CB8AC3E}">
        <p14:creationId xmlns:p14="http://schemas.microsoft.com/office/powerpoint/2010/main" val="39231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0" y="866648"/>
            <a:ext cx="9144000" cy="662273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การว</a:t>
            </a:r>
            <a:r>
              <a:rPr lang="th-TH" sz="3200" b="1" dirty="0"/>
              <a:t>า</a:t>
            </a:r>
            <a:r>
              <a:rPr lang="th-TH" sz="3200" b="1" dirty="0" smtClean="0"/>
              <a:t>งแผน</a:t>
            </a:r>
            <a:r>
              <a:rPr lang="th-TH" sz="3200" b="1" dirty="0"/>
              <a:t>และ</a:t>
            </a:r>
            <a:r>
              <a:rPr lang="th-TH" sz="3200" b="1" dirty="0" smtClean="0"/>
              <a:t>ดำเนินก</a:t>
            </a:r>
            <a:r>
              <a:rPr lang="th-TH" sz="3200" b="1" dirty="0"/>
              <a:t>า</a:t>
            </a:r>
            <a:r>
              <a:rPr lang="th-TH" sz="3200" b="1" dirty="0" smtClean="0"/>
              <a:t>รแก้ปัญห</a:t>
            </a:r>
            <a:r>
              <a:rPr lang="th-TH" sz="3200" b="1" dirty="0"/>
              <a:t>า</a:t>
            </a:r>
            <a:endParaRPr lang="th-TH" sz="32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899592" y="1843142"/>
            <a:ext cx="3832944" cy="72319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การวางแผน</a:t>
            </a:r>
            <a:r>
              <a:rPr lang="th-TH" b="1" dirty="0">
                <a:solidFill>
                  <a:schemeClr val="bg1"/>
                </a:solidFill>
              </a:rPr>
              <a:t>และดำเนินการแก้ปัญหา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899592" y="3539108"/>
            <a:ext cx="3832944" cy="993023"/>
          </a:xfrm>
          <a:prstGeom prst="roundRect">
            <a:avLst/>
          </a:prstGeom>
          <a:solidFill>
            <a:srgbClr val="B6E0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</a:rPr>
              <a:t>กำหนดลำดับขั้นตอน</a:t>
            </a:r>
            <a:r>
              <a:rPr lang="th-TH" dirty="0" smtClean="0">
                <a:solidFill>
                  <a:srgbClr val="002060"/>
                </a:solidFill>
              </a:rPr>
              <a:t>และ</a:t>
            </a:r>
          </a:p>
          <a:p>
            <a:pPr algn="ctr"/>
            <a:r>
              <a:rPr lang="th-TH" dirty="0" smtClean="0">
                <a:solidFill>
                  <a:srgbClr val="002060"/>
                </a:solidFill>
              </a:rPr>
              <a:t>เวลา</a:t>
            </a:r>
            <a:r>
              <a:rPr lang="th-TH" dirty="0">
                <a:solidFill>
                  <a:srgbClr val="002060"/>
                </a:solidFill>
              </a:rPr>
              <a:t>ที่ใช้ในแต่ละขั้นตอน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899592" y="5497541"/>
            <a:ext cx="3864668" cy="1027803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002060"/>
                </a:solidFill>
              </a:rPr>
              <a:t>ลงมือแก้ปัญหาในแต่ละลำดับขั้นตอนตามที่วางแผนไว้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454228" y="3120520"/>
            <a:ext cx="3096344" cy="993023"/>
          </a:xfrm>
          <a:prstGeom prst="roundRect">
            <a:avLst>
              <a:gd name="adj" fmla="val 14738"/>
            </a:avLst>
          </a:prstGeom>
          <a:solidFill>
            <a:srgbClr val="CC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002060"/>
                </a:solidFill>
              </a:rPr>
              <a:t>เขียนแผนภาพ แสดงลำดับ</a:t>
            </a:r>
            <a:r>
              <a:rPr lang="th-TH" sz="2400" dirty="0" smtClean="0">
                <a:solidFill>
                  <a:srgbClr val="002060"/>
                </a:solidFill>
              </a:rPr>
              <a:t>ขั้นตอน</a:t>
            </a:r>
          </a:p>
          <a:p>
            <a:pPr algn="ctr"/>
            <a:r>
              <a:rPr lang="th-TH" sz="2400" dirty="0" smtClean="0">
                <a:solidFill>
                  <a:srgbClr val="002060"/>
                </a:solidFill>
              </a:rPr>
              <a:t>การ</a:t>
            </a:r>
            <a:r>
              <a:rPr lang="th-TH" sz="2400" dirty="0">
                <a:solidFill>
                  <a:srgbClr val="002060"/>
                </a:solidFill>
              </a:rPr>
              <a:t>ดำเนินงาน</a:t>
            </a:r>
          </a:p>
        </p:txBody>
      </p:sp>
      <p:cxnSp>
        <p:nvCxnSpPr>
          <p:cNvPr id="10" name="ตัวเชื่อมต่อหักมุม 9"/>
          <p:cNvCxnSpPr>
            <a:stCxn id="17" idx="3"/>
            <a:endCxn id="19" idx="1"/>
          </p:cNvCxnSpPr>
          <p:nvPr/>
        </p:nvCxnSpPr>
        <p:spPr>
          <a:xfrm flipV="1">
            <a:off x="4732536" y="3617032"/>
            <a:ext cx="721692" cy="418588"/>
          </a:xfrm>
          <a:prstGeom prst="bentConnector3">
            <a:avLst/>
          </a:prstGeom>
          <a:ln w="25400">
            <a:solidFill>
              <a:srgbClr val="C0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สี่เหลี่ยมผืนผ้ามุมมน 31"/>
          <p:cNvSpPr/>
          <p:nvPr/>
        </p:nvSpPr>
        <p:spPr>
          <a:xfrm>
            <a:off x="5454228" y="4521135"/>
            <a:ext cx="3096344" cy="636057"/>
          </a:xfrm>
          <a:prstGeom prst="roundRect">
            <a:avLst>
              <a:gd name="adj" fmla="val 1473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002060"/>
                </a:solidFill>
              </a:rPr>
              <a:t>เขียนแผนปฏิบัติงาน</a:t>
            </a:r>
          </a:p>
        </p:txBody>
      </p:sp>
      <p:sp>
        <p:nvSpPr>
          <p:cNvPr id="57" name="ลูกศรลง 56"/>
          <p:cNvSpPr/>
          <p:nvPr/>
        </p:nvSpPr>
        <p:spPr>
          <a:xfrm>
            <a:off x="2564036" y="2931570"/>
            <a:ext cx="504056" cy="36006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ลูกศรลง 57"/>
          <p:cNvSpPr/>
          <p:nvPr/>
        </p:nvSpPr>
        <p:spPr>
          <a:xfrm>
            <a:off x="2564036" y="4834805"/>
            <a:ext cx="504056" cy="36006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7" name="ลูกศรเชื่อมต่อแบบตรง 66"/>
          <p:cNvCxnSpPr>
            <a:stCxn id="19" idx="2"/>
            <a:endCxn id="32" idx="0"/>
          </p:cNvCxnSpPr>
          <p:nvPr/>
        </p:nvCxnSpPr>
        <p:spPr>
          <a:xfrm>
            <a:off x="7002400" y="4113543"/>
            <a:ext cx="0" cy="4075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กลุ่ม 19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5B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2" name="สี่เหลี่ยมผืนผ้ามุมมน 21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646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2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กล่องข้อความ 27"/>
          <p:cNvSpPr txBox="1"/>
          <p:nvPr/>
        </p:nvSpPr>
        <p:spPr>
          <a:xfrm>
            <a:off x="489968" y="1528336"/>
            <a:ext cx="8701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solidFill>
                  <a:srgbClr val="002060"/>
                </a:solidFill>
              </a:rPr>
              <a:t>	จากสถานการณ์</a:t>
            </a:r>
            <a:r>
              <a:rPr lang="th-TH" sz="2600" dirty="0">
                <a:solidFill>
                  <a:srgbClr val="002060"/>
                </a:solidFill>
              </a:rPr>
              <a:t>ปัญหาความต้องการเรื่อง การวาง</a:t>
            </a:r>
            <a:r>
              <a:rPr lang="th-TH" sz="2600" dirty="0" smtClean="0">
                <a:solidFill>
                  <a:srgbClr val="002060"/>
                </a:solidFill>
              </a:rPr>
              <a:t>ระบบน้ำ สามารถ</a:t>
            </a:r>
            <a:r>
              <a:rPr lang="th-TH" sz="2600" dirty="0">
                <a:solidFill>
                  <a:srgbClr val="002060"/>
                </a:solidFill>
              </a:rPr>
              <a:t>เขียน</a:t>
            </a:r>
            <a:r>
              <a:rPr lang="th-TH" sz="2600" dirty="0" smtClean="0">
                <a:solidFill>
                  <a:srgbClr val="002060"/>
                </a:solidFill>
              </a:rPr>
              <a:t>แผนภาพ</a:t>
            </a:r>
          </a:p>
          <a:p>
            <a:r>
              <a:rPr lang="th-TH" sz="2600" dirty="0" smtClean="0">
                <a:solidFill>
                  <a:srgbClr val="002060"/>
                </a:solidFill>
              </a:rPr>
              <a:t>แสดงลำดับ</a:t>
            </a:r>
            <a:r>
              <a:rPr lang="th-TH" sz="2600" dirty="0">
                <a:solidFill>
                  <a:srgbClr val="002060"/>
                </a:solidFill>
              </a:rPr>
              <a:t>ขั้นตอนต่าง ๆ ของการ</a:t>
            </a:r>
            <a:r>
              <a:rPr lang="th-TH" sz="2600" dirty="0" smtClean="0">
                <a:solidFill>
                  <a:srgbClr val="002060"/>
                </a:solidFill>
              </a:rPr>
              <a:t>ดำเนินงาน</a:t>
            </a:r>
            <a:r>
              <a:rPr lang="th-TH" sz="2600" dirty="0">
                <a:solidFill>
                  <a:srgbClr val="002060"/>
                </a:solidFill>
              </a:rPr>
              <a:t>ได้ ดังนี้ </a:t>
            </a:r>
            <a:endParaRPr lang="th-TH" sz="2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755576" y="2619465"/>
            <a:ext cx="3312368" cy="884805"/>
          </a:xfrm>
          <a:prstGeom prst="roundRect">
            <a:avLst/>
          </a:prstGeom>
          <a:solidFill>
            <a:srgbClr val="FE9B58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จัดเตรียม</a:t>
            </a:r>
            <a:r>
              <a:rPr lang="th-TH" sz="2600" dirty="0">
                <a:solidFill>
                  <a:srgbClr val="002060"/>
                </a:solidFill>
              </a:rPr>
              <a:t>อุปกรณ์ </a:t>
            </a:r>
          </a:p>
          <a:p>
            <a:pPr algn="ctr"/>
            <a:r>
              <a:rPr lang="th-TH" sz="2600" dirty="0">
                <a:solidFill>
                  <a:srgbClr val="002060"/>
                </a:solidFill>
              </a:rPr>
              <a:t>และเครื่องมือต่าง ๆ </a:t>
            </a: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4840542" y="2377792"/>
            <a:ext cx="3672408" cy="1368152"/>
          </a:xfrm>
          <a:prstGeom prst="roundRect">
            <a:avLst>
              <a:gd name="adj" fmla="val 50000"/>
            </a:avLst>
          </a:prstGeom>
          <a:solidFill>
            <a:srgbClr val="FEBA8C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คำนวณ</a:t>
            </a:r>
            <a:r>
              <a:rPr lang="th-TH" sz="2600" dirty="0">
                <a:solidFill>
                  <a:srgbClr val="002060"/>
                </a:solidFill>
              </a:rPr>
              <a:t>ว่าใช้</a:t>
            </a:r>
            <a:r>
              <a:rPr lang="th-TH" sz="2600" dirty="0" smtClean="0">
                <a:solidFill>
                  <a:srgbClr val="002060"/>
                </a:solidFill>
              </a:rPr>
              <a:t>อุปกรณ์</a:t>
            </a:r>
          </a:p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แต่ละประเภท จำนวนเท่าไร</a:t>
            </a:r>
          </a:p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และใช้</a:t>
            </a:r>
            <a:r>
              <a:rPr lang="th-TH" sz="2600" dirty="0">
                <a:solidFill>
                  <a:srgbClr val="002060"/>
                </a:solidFill>
              </a:rPr>
              <a:t>เครื่องมืออะไรบ้าง 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755576" y="3868354"/>
            <a:ext cx="3312368" cy="675566"/>
          </a:xfrm>
          <a:prstGeom prst="roundRect">
            <a:avLst/>
          </a:prstGeom>
          <a:solidFill>
            <a:srgbClr val="FFEC5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ลง</a:t>
            </a:r>
            <a:r>
              <a:rPr lang="th-TH" sz="2600" dirty="0">
                <a:solidFill>
                  <a:srgbClr val="002060"/>
                </a:solidFill>
              </a:rPr>
              <a:t>มือสร้างระบบสปริง</a:t>
            </a:r>
            <a:r>
              <a:rPr lang="th-TH" sz="2600" dirty="0" err="1" smtClean="0">
                <a:solidFill>
                  <a:srgbClr val="002060"/>
                </a:solidFill>
              </a:rPr>
              <a:t>เกอร์</a:t>
            </a:r>
            <a:r>
              <a:rPr lang="th-TH" sz="2600" dirty="0" smtClean="0">
                <a:solidFill>
                  <a:srgbClr val="002060"/>
                </a:solidFill>
              </a:rPr>
              <a:t> </a:t>
            </a:r>
            <a:endParaRPr lang="th-TH" sz="2600" dirty="0">
              <a:solidFill>
                <a:srgbClr val="002060"/>
              </a:solidFill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4840542" y="4074480"/>
            <a:ext cx="3672408" cy="1008112"/>
          </a:xfrm>
          <a:prstGeom prst="roundRect">
            <a:avLst>
              <a:gd name="adj" fmla="val 50000"/>
            </a:avLst>
          </a:prstGeom>
          <a:solidFill>
            <a:srgbClr val="FFDAC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จัดหา</a:t>
            </a:r>
            <a:r>
              <a:rPr lang="th-TH" sz="2600" dirty="0">
                <a:solidFill>
                  <a:srgbClr val="002060"/>
                </a:solidFill>
              </a:rPr>
              <a:t>อุปกรณ์และ</a:t>
            </a:r>
            <a:r>
              <a:rPr lang="th-TH" sz="2600" dirty="0" smtClean="0">
                <a:solidFill>
                  <a:srgbClr val="002060"/>
                </a:solidFill>
              </a:rPr>
              <a:t>เครื่องมือต่าง </a:t>
            </a:r>
            <a:r>
              <a:rPr lang="th-TH" sz="2600" dirty="0">
                <a:solidFill>
                  <a:srgbClr val="002060"/>
                </a:solidFill>
              </a:rPr>
              <a:t>ๆ ตามที่</a:t>
            </a:r>
            <a:r>
              <a:rPr lang="th-TH" sz="2600" dirty="0" smtClean="0">
                <a:solidFill>
                  <a:srgbClr val="002060"/>
                </a:solidFill>
              </a:rPr>
              <a:t>กำหนด </a:t>
            </a:r>
            <a:endParaRPr lang="th-TH" sz="2600" dirty="0">
              <a:solidFill>
                <a:srgbClr val="002060"/>
              </a:solidFill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755576" y="4844824"/>
            <a:ext cx="3312368" cy="6755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ทดสอบ</a:t>
            </a:r>
            <a:r>
              <a:rPr lang="th-TH" sz="2600" dirty="0">
                <a:solidFill>
                  <a:srgbClr val="002060"/>
                </a:solidFill>
              </a:rPr>
              <a:t>การ</a:t>
            </a:r>
            <a:r>
              <a:rPr lang="th-TH" sz="2600" dirty="0" smtClean="0">
                <a:solidFill>
                  <a:srgbClr val="002060"/>
                </a:solidFill>
              </a:rPr>
              <a:t>ทำงาน </a:t>
            </a:r>
            <a:endParaRPr lang="th-TH" sz="2600" dirty="0">
              <a:solidFill>
                <a:srgbClr val="002060"/>
              </a:solidFill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755576" y="5822655"/>
            <a:ext cx="3312368" cy="8848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ตรวจสอบ</a:t>
            </a:r>
            <a:r>
              <a:rPr lang="th-TH" sz="2600" dirty="0">
                <a:solidFill>
                  <a:srgbClr val="002060"/>
                </a:solidFill>
              </a:rPr>
              <a:t>ประสิทธิภาพ </a:t>
            </a:r>
          </a:p>
          <a:p>
            <a:pPr algn="ctr"/>
            <a:r>
              <a:rPr lang="th-TH" sz="2600" dirty="0">
                <a:solidFill>
                  <a:srgbClr val="002060"/>
                </a:solidFill>
              </a:rPr>
              <a:t>และแก้ปัญหาที่เกิดขึ้น </a:t>
            </a:r>
          </a:p>
        </p:txBody>
      </p:sp>
      <p:cxnSp>
        <p:nvCxnSpPr>
          <p:cNvPr id="7" name="ลูกศรเชื่อมต่อแบบตรง 6"/>
          <p:cNvCxnSpPr>
            <a:stCxn id="3" idx="2"/>
            <a:endCxn id="32" idx="0"/>
          </p:cNvCxnSpPr>
          <p:nvPr/>
        </p:nvCxnSpPr>
        <p:spPr>
          <a:xfrm>
            <a:off x="2411760" y="3504270"/>
            <a:ext cx="0" cy="3640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>
            <a:stCxn id="32" idx="2"/>
            <a:endCxn id="34" idx="0"/>
          </p:cNvCxnSpPr>
          <p:nvPr/>
        </p:nvCxnSpPr>
        <p:spPr>
          <a:xfrm>
            <a:off x="2411760" y="4543920"/>
            <a:ext cx="0" cy="300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34" idx="2"/>
            <a:endCxn id="35" idx="0"/>
          </p:cNvCxnSpPr>
          <p:nvPr/>
        </p:nvCxnSpPr>
        <p:spPr>
          <a:xfrm>
            <a:off x="2411760" y="5520390"/>
            <a:ext cx="0" cy="3022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3" idx="3"/>
            <a:endCxn id="31" idx="1"/>
          </p:cNvCxnSpPr>
          <p:nvPr/>
        </p:nvCxnSpPr>
        <p:spPr>
          <a:xfrm>
            <a:off x="4067944" y="3061868"/>
            <a:ext cx="772598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 w="lg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31" idx="2"/>
            <a:endCxn id="33" idx="0"/>
          </p:cNvCxnSpPr>
          <p:nvPr/>
        </p:nvCxnSpPr>
        <p:spPr>
          <a:xfrm>
            <a:off x="6676746" y="3745944"/>
            <a:ext cx="0" cy="32853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 w="lg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มนมุมสี่เหลี่ยมผืนผ้าด้านทแยงมุม 56"/>
          <p:cNvSpPr/>
          <p:nvPr/>
        </p:nvSpPr>
        <p:spPr>
          <a:xfrm>
            <a:off x="-525325" y="992288"/>
            <a:ext cx="1640941" cy="49550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006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         ตัวอย่าง</a:t>
            </a:r>
            <a:endParaRPr lang="th-TH" b="1" dirty="0">
              <a:solidFill>
                <a:schemeClr val="bg1"/>
              </a:solidFill>
            </a:endParaRPr>
          </a:p>
        </p:txBody>
      </p:sp>
      <p:grpSp>
        <p:nvGrpSpPr>
          <p:cNvPr id="19" name="กลุ่ม 18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5B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1" name="สี่เหลี่ยมผืนผ้ามุมมน 20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497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กล่องข้อความ 27"/>
          <p:cNvSpPr txBox="1"/>
          <p:nvPr/>
        </p:nvSpPr>
        <p:spPr>
          <a:xfrm>
            <a:off x="335348" y="904464"/>
            <a:ext cx="8701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solidFill>
                  <a:srgbClr val="002060"/>
                </a:solidFill>
              </a:rPr>
              <a:t>	จากสถานการณ์</a:t>
            </a:r>
            <a:r>
              <a:rPr lang="th-TH" sz="2600" dirty="0">
                <a:solidFill>
                  <a:srgbClr val="002060"/>
                </a:solidFill>
              </a:rPr>
              <a:t>ปัญหาต้นไม้ตาย สามารถเขียนแผนภาพแสดง</a:t>
            </a:r>
            <a:r>
              <a:rPr lang="th-TH" sz="2600" dirty="0" smtClean="0">
                <a:solidFill>
                  <a:srgbClr val="002060"/>
                </a:solidFill>
              </a:rPr>
              <a:t>ลำดับ</a:t>
            </a:r>
            <a:r>
              <a:rPr lang="th-TH" sz="2600" dirty="0">
                <a:solidFill>
                  <a:srgbClr val="002060"/>
                </a:solidFill>
              </a:rPr>
              <a:t>ขั้นตอนต่าง ๆ </a:t>
            </a:r>
            <a:endParaRPr lang="th-TH" sz="2600" dirty="0" smtClean="0">
              <a:solidFill>
                <a:srgbClr val="002060"/>
              </a:solidFill>
            </a:endParaRPr>
          </a:p>
          <a:p>
            <a:r>
              <a:rPr lang="th-TH" sz="2600" dirty="0" smtClean="0">
                <a:solidFill>
                  <a:srgbClr val="002060"/>
                </a:solidFill>
              </a:rPr>
              <a:t>ของ</a:t>
            </a:r>
            <a:r>
              <a:rPr lang="th-TH" sz="2600" dirty="0">
                <a:solidFill>
                  <a:srgbClr val="002060"/>
                </a:solidFill>
              </a:rPr>
              <a:t>การ</a:t>
            </a:r>
            <a:r>
              <a:rPr lang="th-TH" sz="2600" dirty="0" smtClean="0">
                <a:solidFill>
                  <a:srgbClr val="002060"/>
                </a:solidFill>
              </a:rPr>
              <a:t>ดำเนินงาน</a:t>
            </a:r>
            <a:r>
              <a:rPr lang="th-TH" sz="2600" dirty="0">
                <a:solidFill>
                  <a:srgbClr val="002060"/>
                </a:solidFill>
              </a:rPr>
              <a:t>ได้ ดังนี้ </a:t>
            </a:r>
            <a:endParaRPr lang="th-TH" sz="2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83568" y="1876386"/>
            <a:ext cx="3312368" cy="1008112"/>
          </a:xfrm>
          <a:prstGeom prst="roundRect">
            <a:avLst/>
          </a:prstGeom>
          <a:solidFill>
            <a:srgbClr val="B6E0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จัดเตรียม</a:t>
            </a:r>
            <a:r>
              <a:rPr lang="th-TH" sz="2600" dirty="0">
                <a:solidFill>
                  <a:srgbClr val="002060"/>
                </a:solidFill>
              </a:rPr>
              <a:t>อุปกรณ์ </a:t>
            </a:r>
          </a:p>
          <a:p>
            <a:pPr algn="ctr"/>
            <a:r>
              <a:rPr lang="th-TH" sz="2600" dirty="0">
                <a:solidFill>
                  <a:srgbClr val="002060"/>
                </a:solidFill>
              </a:rPr>
              <a:t>และเครื่องมือต่าง ๆ </a:t>
            </a: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4788024" y="1876386"/>
            <a:ext cx="4032448" cy="1008112"/>
          </a:xfrm>
          <a:prstGeom prst="roundRect">
            <a:avLst>
              <a:gd name="adj" fmla="val 50000"/>
            </a:avLst>
          </a:prstGeom>
          <a:solidFill>
            <a:srgbClr val="CC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คำนวณ</a:t>
            </a:r>
            <a:r>
              <a:rPr lang="th-TH" sz="2600" dirty="0">
                <a:solidFill>
                  <a:srgbClr val="002060"/>
                </a:solidFill>
              </a:rPr>
              <a:t>ว่าใช้อุปกรณ์แต่</a:t>
            </a:r>
            <a:r>
              <a:rPr lang="th-TH" sz="2600" dirty="0" smtClean="0">
                <a:solidFill>
                  <a:srgbClr val="002060"/>
                </a:solidFill>
              </a:rPr>
              <a:t>ละประเภทจำนวน</a:t>
            </a:r>
            <a:r>
              <a:rPr lang="th-TH" sz="2600" dirty="0">
                <a:solidFill>
                  <a:srgbClr val="002060"/>
                </a:solidFill>
              </a:rPr>
              <a:t>เท่าไร และ ใช้เครื่องมืออะไรบ้าง 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683568" y="3129652"/>
            <a:ext cx="3312368" cy="873191"/>
          </a:xfrm>
          <a:prstGeom prst="roundRect">
            <a:avLst/>
          </a:prstGeom>
          <a:solidFill>
            <a:srgbClr val="D7A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ลง</a:t>
            </a:r>
            <a:r>
              <a:rPr lang="th-TH" sz="2600" dirty="0">
                <a:solidFill>
                  <a:srgbClr val="002060"/>
                </a:solidFill>
              </a:rPr>
              <a:t>มือสร้างกรอบคลุมฟาง </a:t>
            </a:r>
          </a:p>
          <a:p>
            <a:pPr algn="ctr"/>
            <a:r>
              <a:rPr lang="th-TH" sz="2600" dirty="0">
                <a:solidFill>
                  <a:srgbClr val="002060"/>
                </a:solidFill>
              </a:rPr>
              <a:t>และ</a:t>
            </a:r>
            <a:r>
              <a:rPr lang="th-TH" sz="2600" dirty="0" smtClean="0">
                <a:solidFill>
                  <a:srgbClr val="002060"/>
                </a:solidFill>
              </a:rPr>
              <a:t>นำฟาง</a:t>
            </a:r>
            <a:r>
              <a:rPr lang="th-TH" sz="2600" dirty="0">
                <a:solidFill>
                  <a:srgbClr val="002060"/>
                </a:solidFill>
              </a:rPr>
              <a:t>มาคลุมดิน </a:t>
            </a: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4788024" y="3374807"/>
            <a:ext cx="4032448" cy="1008112"/>
          </a:xfrm>
          <a:prstGeom prst="roundRect">
            <a:avLst>
              <a:gd name="adj" fmla="val 50000"/>
            </a:avLst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จัดหา</a:t>
            </a:r>
            <a:r>
              <a:rPr lang="th-TH" sz="2600" dirty="0">
                <a:solidFill>
                  <a:srgbClr val="002060"/>
                </a:solidFill>
              </a:rPr>
              <a:t>อุปกรณ์และเครื่องมือ </a:t>
            </a:r>
          </a:p>
          <a:p>
            <a:pPr algn="ctr"/>
            <a:r>
              <a:rPr lang="th-TH" sz="2600" dirty="0">
                <a:solidFill>
                  <a:srgbClr val="002060"/>
                </a:solidFill>
              </a:rPr>
              <a:t>ต่าง ๆ ตามที่</a:t>
            </a:r>
            <a:r>
              <a:rPr lang="th-TH" sz="2600" dirty="0" smtClean="0">
                <a:solidFill>
                  <a:srgbClr val="002060"/>
                </a:solidFill>
              </a:rPr>
              <a:t>กำหนด </a:t>
            </a:r>
            <a:endParaRPr lang="th-TH" sz="2600" dirty="0">
              <a:solidFill>
                <a:srgbClr val="002060"/>
              </a:solidFill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683568" y="4247997"/>
            <a:ext cx="3312368" cy="873191"/>
          </a:xfrm>
          <a:prstGeom prst="roundRect">
            <a:avLst/>
          </a:prstGeom>
          <a:solidFill>
            <a:srgbClr val="F48E7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รดน้ำบริเวณ</a:t>
            </a:r>
            <a:r>
              <a:rPr lang="th-TH" sz="2600" dirty="0">
                <a:solidFill>
                  <a:srgbClr val="002060"/>
                </a:solidFill>
              </a:rPr>
              <a:t>ดินที่คลุมด้วยฟาง </a:t>
            </a:r>
          </a:p>
          <a:p>
            <a:pPr algn="ctr"/>
            <a:r>
              <a:rPr lang="th-TH" sz="2600" dirty="0">
                <a:solidFill>
                  <a:srgbClr val="002060"/>
                </a:solidFill>
              </a:rPr>
              <a:t>ให้ทั่วถึง </a:t>
            </a: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683568" y="5366342"/>
            <a:ext cx="3312368" cy="1303018"/>
          </a:xfrm>
          <a:prstGeom prst="roundRect">
            <a:avLst>
              <a:gd name="adj" fmla="val 11794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ตรวจสอบ</a:t>
            </a:r>
            <a:r>
              <a:rPr lang="th-TH" sz="2600" dirty="0">
                <a:solidFill>
                  <a:srgbClr val="002060"/>
                </a:solidFill>
              </a:rPr>
              <a:t>ประสิทธิภาพ ว่ารักษาความชื้นได้มาก</a:t>
            </a:r>
            <a:r>
              <a:rPr lang="th-TH" sz="2600" dirty="0" smtClean="0">
                <a:solidFill>
                  <a:srgbClr val="002060"/>
                </a:solidFill>
              </a:rPr>
              <a:t>น้อยเพียงใด </a:t>
            </a:r>
          </a:p>
          <a:p>
            <a:pPr algn="ctr"/>
            <a:r>
              <a:rPr lang="th-TH" sz="2600" dirty="0" smtClean="0">
                <a:solidFill>
                  <a:srgbClr val="002060"/>
                </a:solidFill>
              </a:rPr>
              <a:t>และแก้ปัญหาที่</a:t>
            </a:r>
            <a:r>
              <a:rPr lang="th-TH" sz="2600" dirty="0">
                <a:solidFill>
                  <a:srgbClr val="002060"/>
                </a:solidFill>
              </a:rPr>
              <a:t>เกิดขึ้น </a:t>
            </a:r>
          </a:p>
        </p:txBody>
      </p:sp>
      <p:cxnSp>
        <p:nvCxnSpPr>
          <p:cNvPr id="7" name="ลูกศรเชื่อมต่อแบบตรง 6"/>
          <p:cNvCxnSpPr>
            <a:stCxn id="3" idx="2"/>
            <a:endCxn id="32" idx="0"/>
          </p:cNvCxnSpPr>
          <p:nvPr/>
        </p:nvCxnSpPr>
        <p:spPr>
          <a:xfrm>
            <a:off x="2339752" y="2884498"/>
            <a:ext cx="0" cy="245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>
            <a:stCxn id="32" idx="2"/>
            <a:endCxn id="34" idx="0"/>
          </p:cNvCxnSpPr>
          <p:nvPr/>
        </p:nvCxnSpPr>
        <p:spPr>
          <a:xfrm>
            <a:off x="2339752" y="4002843"/>
            <a:ext cx="0" cy="245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34" idx="2"/>
            <a:endCxn id="35" idx="0"/>
          </p:cNvCxnSpPr>
          <p:nvPr/>
        </p:nvCxnSpPr>
        <p:spPr>
          <a:xfrm>
            <a:off x="2339752" y="5121188"/>
            <a:ext cx="0" cy="245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3" idx="3"/>
            <a:endCxn id="31" idx="1"/>
          </p:cNvCxnSpPr>
          <p:nvPr/>
        </p:nvCxnSpPr>
        <p:spPr>
          <a:xfrm>
            <a:off x="3995936" y="2380442"/>
            <a:ext cx="792088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31" idx="2"/>
            <a:endCxn id="33" idx="0"/>
          </p:cNvCxnSpPr>
          <p:nvPr/>
        </p:nvCxnSpPr>
        <p:spPr>
          <a:xfrm>
            <a:off x="6804248" y="2884498"/>
            <a:ext cx="0" cy="490309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กลุ่ม 17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19" name="สี่เหลี่ยมผืนผ้า 18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5B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20" name="สี่เหลี่ยมผืนผ้ามุมมน 19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20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กล่องข้อความ 17"/>
          <p:cNvSpPr txBox="1"/>
          <p:nvPr/>
        </p:nvSpPr>
        <p:spPr>
          <a:xfrm>
            <a:off x="179512" y="971539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</a:rPr>
              <a:t> </a:t>
            </a:r>
            <a:r>
              <a:rPr lang="th-TH" dirty="0" smtClean="0">
                <a:solidFill>
                  <a:srgbClr val="002060"/>
                </a:solidFill>
              </a:rPr>
              <a:t>         จากสถานการณ์</a:t>
            </a:r>
            <a:r>
              <a:rPr lang="th-TH" dirty="0">
                <a:solidFill>
                  <a:srgbClr val="002060"/>
                </a:solidFill>
              </a:rPr>
              <a:t>ปัญหาความต้องการเรื่อง การวาง</a:t>
            </a:r>
            <a:r>
              <a:rPr lang="th-TH" dirty="0" smtClean="0">
                <a:solidFill>
                  <a:srgbClr val="002060"/>
                </a:solidFill>
              </a:rPr>
              <a:t>ระบบน้ำ </a:t>
            </a:r>
            <a:r>
              <a:rPr lang="th-TH" dirty="0">
                <a:solidFill>
                  <a:srgbClr val="002060"/>
                </a:solidFill>
              </a:rPr>
              <a:t>สามารถเขียนแผนปฏิบัติงานได้ </a:t>
            </a:r>
            <a:r>
              <a:rPr lang="th-TH" dirty="0" smtClean="0">
                <a:solidFill>
                  <a:srgbClr val="002060"/>
                </a:solidFill>
              </a:rPr>
              <a:t>ดังนี้ </a:t>
            </a:r>
            <a:endParaRPr lang="th-TH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2" y="2016793"/>
            <a:ext cx="8404316" cy="361381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8" name="กลุ่ม 7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5B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0" name="สี่เหลี่ยมผืนผ้ามุมมน 9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236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กล่องข้อความ 17"/>
          <p:cNvSpPr txBox="1"/>
          <p:nvPr/>
        </p:nvSpPr>
        <p:spPr>
          <a:xfrm>
            <a:off x="267357" y="1050930"/>
            <a:ext cx="87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</a:rPr>
              <a:t>จากสถานการณ์</a:t>
            </a:r>
            <a:r>
              <a:rPr lang="th-TH" dirty="0">
                <a:solidFill>
                  <a:srgbClr val="002060"/>
                </a:solidFill>
              </a:rPr>
              <a:t>ปัญหาต้นไม้ตาย สามารถเขียนแผนปฏิบัติงานได้ ดังนี้ </a:t>
            </a:r>
            <a:endParaRPr lang="th-TH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559570" cy="404057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8" name="กลุ่ม 7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5B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0" name="สี่เหลี่ยมผืนผ้ามุมมน 9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600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กล่องข้อความ 17"/>
          <p:cNvSpPr txBox="1"/>
          <p:nvPr/>
        </p:nvSpPr>
        <p:spPr>
          <a:xfrm>
            <a:off x="234297" y="1118504"/>
            <a:ext cx="8701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</a:rPr>
              <a:t>	เมื่อ</a:t>
            </a:r>
            <a:r>
              <a:rPr lang="th-TH" dirty="0">
                <a:solidFill>
                  <a:srgbClr val="002060"/>
                </a:solidFill>
              </a:rPr>
              <a:t>เขียนแผนปฏิบัติงานแล้ว จึงเริ่มลงมือแก้ปัญหาตามแผนปฏิบัติงานที่วางไว้ เพื่อให้ได้วิธีการ หรือชิ้นงานตามที่ออกแบบ ดังภาพ </a:t>
            </a:r>
            <a:endParaRPr lang="th-TH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8" y="2420888"/>
            <a:ext cx="2648712" cy="1624584"/>
          </a:xfrm>
          <a:prstGeom prst="roundRect">
            <a:avLst>
              <a:gd name="adj" fmla="val 9631"/>
            </a:avLst>
          </a:prstGeom>
          <a:ln w="31750">
            <a:solidFill>
              <a:srgbClr val="C00000"/>
            </a:solidFill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55" y="2420888"/>
            <a:ext cx="2606040" cy="1630680"/>
          </a:xfrm>
          <a:prstGeom prst="roundRect">
            <a:avLst>
              <a:gd name="adj" fmla="val 9658"/>
            </a:avLst>
          </a:prstGeom>
          <a:ln w="31750">
            <a:solidFill>
              <a:srgbClr val="002060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11" y="2420888"/>
            <a:ext cx="2667000" cy="1624584"/>
          </a:xfrm>
          <a:prstGeom prst="roundRect">
            <a:avLst>
              <a:gd name="adj" fmla="val 8068"/>
            </a:avLst>
          </a:prstGeom>
          <a:ln w="31750">
            <a:solidFill>
              <a:srgbClr val="00B050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56" y="4365104"/>
            <a:ext cx="2581656" cy="1862328"/>
          </a:xfrm>
          <a:prstGeom prst="roundRect">
            <a:avLst>
              <a:gd name="adj" fmla="val 8484"/>
            </a:avLst>
          </a:prstGeom>
          <a:ln w="31750">
            <a:solidFill>
              <a:srgbClr val="FFC000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4365104"/>
            <a:ext cx="2563368" cy="1862328"/>
          </a:xfrm>
          <a:prstGeom prst="roundRect">
            <a:avLst>
              <a:gd name="adj" fmla="val 9166"/>
            </a:avLst>
          </a:prstGeom>
          <a:ln w="31750">
            <a:solidFill>
              <a:srgbClr val="CC0066"/>
            </a:solidFill>
          </a:ln>
        </p:spPr>
      </p:pic>
      <p:grpSp>
        <p:nvGrpSpPr>
          <p:cNvPr id="12" name="กลุ่ม 11"/>
          <p:cNvGrpSpPr/>
          <p:nvPr/>
        </p:nvGrpSpPr>
        <p:grpSpPr>
          <a:xfrm>
            <a:off x="0" y="0"/>
            <a:ext cx="9144000" cy="880392"/>
            <a:chOff x="0" y="0"/>
            <a:chExt cx="9144000" cy="880392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0" y="0"/>
              <a:ext cx="9144000" cy="880392"/>
            </a:xfrm>
            <a:prstGeom prst="rect">
              <a:avLst/>
            </a:prstGeom>
            <a:solidFill>
              <a:srgbClr val="5B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1030737" y="268164"/>
              <a:ext cx="6925639" cy="36004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เทคโนโลยี (การออกแบบและเทคโนโลยี) ชั้นมัธยมศึกษาปีที่ </a:t>
              </a:r>
              <a:r>
                <a:rPr lang="en-US" b="1" dirty="0" smtClean="0">
                  <a:solidFill>
                    <a:srgbClr val="002060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3</a:t>
              </a:r>
              <a:endParaRPr lang="th-TH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" y="15440"/>
              <a:ext cx="911232" cy="835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1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HDOfficeLightV0">
  <a:themeElements>
    <a:clrScheme name="กำหนดเอง 1">
      <a:dk1>
        <a:srgbClr val="EA6E59"/>
      </a:dk1>
      <a:lt1>
        <a:sysClr val="window" lastClr="FFFFFF"/>
      </a:lt1>
      <a:dk2>
        <a:srgbClr val="EB9E6F"/>
      </a:dk2>
      <a:lt2>
        <a:srgbClr val="FFF39D"/>
      </a:lt2>
      <a:accent1>
        <a:srgbClr val="E65C01"/>
      </a:accent1>
      <a:accent2>
        <a:srgbClr val="EB9E6F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CFA809"/>
      </a:folHlink>
    </a:clrScheme>
    <a:fontScheme name="กำหนดเอง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18655</TotalTime>
  <Words>266</Words>
  <Application>Microsoft Office PowerPoint</Application>
  <PresentationFormat>นำเสนอทางหน้าจอ (4:3)</PresentationFormat>
  <Paragraphs>52</Paragraphs>
  <Slides>7</Slides>
  <Notes>6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6" baseType="lpstr">
      <vt:lpstr>Arial</vt:lpstr>
      <vt:lpstr>Angsana New</vt:lpstr>
      <vt:lpstr>AngsanaUPC</vt:lpstr>
      <vt:lpstr>Cordia New</vt:lpstr>
      <vt:lpstr>Calibri</vt:lpstr>
      <vt:lpstr>IrisUPC</vt:lpstr>
      <vt:lpstr>TH Chakra Petch</vt:lpstr>
      <vt:lpstr>Wingdings 2</vt:lpstr>
      <vt:lpstr>HDOfficeLightV0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</dc:creator>
  <cp:lastModifiedBy>USER</cp:lastModifiedBy>
  <cp:revision>1605</cp:revision>
  <dcterms:created xsi:type="dcterms:W3CDTF">2018-10-01T04:43:46Z</dcterms:created>
  <dcterms:modified xsi:type="dcterms:W3CDTF">2020-05-20T16:18:11Z</dcterms:modified>
</cp:coreProperties>
</file>