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19" r:id="rId1"/>
  </p:sldMasterIdLst>
  <p:notesMasterIdLst>
    <p:notesMasterId r:id="rId6"/>
  </p:notesMasterIdLst>
  <p:handoutMasterIdLst>
    <p:handoutMasterId r:id="rId7"/>
  </p:handoutMasterIdLst>
  <p:sldIdLst>
    <p:sldId id="646" r:id="rId2"/>
    <p:sldId id="611" r:id="rId3"/>
    <p:sldId id="612" r:id="rId4"/>
    <p:sldId id="613" r:id="rId5"/>
  </p:sldIdLst>
  <p:sldSz cx="9144000" cy="6858000" type="screen4x3"/>
  <p:notesSz cx="6858000" cy="9144000"/>
  <p:embeddedFontLst>
    <p:embeddedFont>
      <p:font typeface="Angsana New" pitchFamily="18" charset="-34"/>
      <p:regular r:id="rId8"/>
      <p:bold r:id="rId9"/>
      <p:italic r:id="rId10"/>
      <p:boldItalic r:id="rId11"/>
    </p:embeddedFont>
    <p:embeddedFont>
      <p:font typeface="AngsanaUPC" pitchFamily="18" charset="-34"/>
      <p:regular r:id="rId12"/>
      <p:bold r:id="rId13"/>
      <p:italic r:id="rId14"/>
      <p:boldItalic r:id="rId15"/>
    </p:embeddedFont>
    <p:embeddedFont>
      <p:font typeface="Cordia New" pitchFamily="34" charset="-34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IrisUPC" pitchFamily="34" charset="-34"/>
      <p:regular r:id="rId24"/>
      <p:bold r:id="rId25"/>
      <p:italic r:id="rId26"/>
      <p:boldItalic r:id="rId27"/>
    </p:embeddedFont>
    <p:embeddedFont>
      <p:font typeface="TH Chakra Petch" pitchFamily="2" charset="-34"/>
      <p:regular r:id="rId28"/>
      <p:bold r:id="rId29"/>
      <p:italic r:id="rId30"/>
      <p:boldItalic r:id="rId31"/>
    </p:embeddedFont>
    <p:embeddedFont>
      <p:font typeface="Wingdings 2" pitchFamily="18" charset="2"/>
      <p:regular r:id="rId32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3FFFF"/>
    <a:srgbClr val="EBFFFF"/>
    <a:srgbClr val="CCFFFF"/>
    <a:srgbClr val="F19E91"/>
    <a:srgbClr val="68F4D3"/>
    <a:srgbClr val="FFFF99"/>
    <a:srgbClr val="FFFFCC"/>
    <a:srgbClr val="B2DE82"/>
    <a:srgbClr val="D3B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45" autoAdjust="0"/>
    <p:restoredTop sz="94454" autoAdjust="0"/>
  </p:normalViewPr>
  <p:slideViewPr>
    <p:cSldViewPr>
      <p:cViewPr>
        <p:scale>
          <a:sx n="88" d="100"/>
          <a:sy n="88" d="100"/>
        </p:scale>
        <p:origin x="-9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34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34" Type="http://schemas.openxmlformats.org/officeDocument/2006/relationships/viewProps" Target="view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font" Target="fonts/font25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36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Relationship Id="rId35" Type="http://schemas.openxmlformats.org/officeDocument/2006/relationships/theme" Target="theme/theme1.xml"/><Relationship Id="rId8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5983B-8B38-4B96-8DE8-0A1CFDD2C54A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3CEB1-00D8-4639-AC0B-78112EBB2A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6546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C5B70-CAC5-4203-9583-CE891AB24C5B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E672A-0637-436E-8BA1-F00EB259FE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258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672A-0637-436E-8BA1-F00EB259FE6C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829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672A-0637-436E-8BA1-F00EB259FE6C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016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672A-0637-436E-8BA1-F00EB259FE6C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601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404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601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191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486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843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29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4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181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82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388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698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2000">
              <a:srgbClr val="002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กล่องข้อความ 7"/>
          <p:cNvSpPr txBox="1"/>
          <p:nvPr/>
        </p:nvSpPr>
        <p:spPr>
          <a:xfrm>
            <a:off x="281301" y="-8002"/>
            <a:ext cx="5476179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13800" b="1" dirty="0" smtClean="0">
                <a:solidFill>
                  <a:srgbClr val="FFC000"/>
                </a:solidFill>
                <a:latin typeface="IrisUPC" panose="020B0604020202020204" pitchFamily="34" charset="-34"/>
              </a:rPr>
              <a:t>เทคโนโลยี 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407062" y="2564904"/>
            <a:ext cx="4252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 smtClean="0">
                <a:solidFill>
                  <a:prstClr val="white"/>
                </a:solidFill>
                <a:latin typeface="TH Chakra Petch" panose="02000506000000020004" pitchFamily="2" charset="-34"/>
              </a:rPr>
              <a:t>ชั้นมัธยมศึกษาปีที่ </a:t>
            </a:r>
            <a:r>
              <a:rPr lang="th-TH" sz="7200" dirty="0" smtClean="0">
                <a:solidFill>
                  <a:prstClr val="white"/>
                </a:solidFill>
                <a:latin typeface="TH Chakra Petch" panose="02000506000000020004" pitchFamily="2" charset="-34"/>
              </a:rPr>
              <a:t>๓</a:t>
            </a:r>
            <a:endParaRPr lang="th-TH" sz="4800" dirty="0">
              <a:solidFill>
                <a:prstClr val="white"/>
              </a:solidFill>
              <a:latin typeface="TH Chakra Petch" panose="02000506000000020004" pitchFamily="2" charset="-34"/>
            </a:endParaRP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37" y="65832"/>
            <a:ext cx="1370109" cy="125664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4" y="4931454"/>
            <a:ext cx="2815188" cy="1761550"/>
          </a:xfrm>
          <a:prstGeom prst="round2Diag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t="5722" r="2093" b="2723"/>
          <a:stretch/>
        </p:blipFill>
        <p:spPr>
          <a:xfrm>
            <a:off x="3301668" y="4931454"/>
            <a:ext cx="2714872" cy="1761550"/>
          </a:xfrm>
          <a:prstGeom prst="round2Diag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6" descr="Burning Wood Pellets. Wood pellets are a type of wood fuel. Stock Photo - 147097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46" y="4931454"/>
            <a:ext cx="2610484" cy="1761550"/>
          </a:xfrm>
          <a:prstGeom prst="round2Diag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ngineer Showing Apprentices How To Use CNC Tool Making Machine Stock Photo - 962499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3375426" cy="2104274"/>
          </a:xfrm>
          <a:prstGeom prst="round2DiagRect">
            <a:avLst>
              <a:gd name="adj1" fmla="val 32943"/>
              <a:gd name="adj2" fmla="val 0"/>
            </a:avLst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กล่องข้อความ 7"/>
          <p:cNvSpPr txBox="1"/>
          <p:nvPr/>
        </p:nvSpPr>
        <p:spPr>
          <a:xfrm>
            <a:off x="281301" y="1600924"/>
            <a:ext cx="6810979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6600" b="1" dirty="0" smtClean="0">
                <a:solidFill>
                  <a:srgbClr val="FFC000"/>
                </a:solidFill>
                <a:latin typeface="IrisUPC" panose="020B0604020202020204" pitchFamily="34" charset="-34"/>
              </a:rPr>
              <a:t>(การออกแบบและเทคโนโลยี) </a:t>
            </a:r>
          </a:p>
        </p:txBody>
      </p:sp>
    </p:spTree>
    <p:extLst>
      <p:ext uri="{BB962C8B-B14F-4D97-AF65-F5344CB8AC3E}">
        <p14:creationId xmlns:p14="http://schemas.microsoft.com/office/powerpoint/2010/main" val="280359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กลุ่ม 20"/>
          <p:cNvGrpSpPr/>
          <p:nvPr/>
        </p:nvGrpSpPr>
        <p:grpSpPr>
          <a:xfrm>
            <a:off x="0" y="0"/>
            <a:ext cx="9144000" cy="880392"/>
            <a:chOff x="0" y="0"/>
            <a:chExt cx="9144000" cy="880392"/>
          </a:xfrm>
        </p:grpSpPr>
        <p:sp>
          <p:nvSpPr>
            <p:cNvPr id="22" name="สี่เหลี่ยมผืนผ้า 21"/>
            <p:cNvSpPr/>
            <p:nvPr/>
          </p:nvSpPr>
          <p:spPr>
            <a:xfrm>
              <a:off x="0" y="0"/>
              <a:ext cx="9144000" cy="88039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23" name="สี่เหลี่ยมผืนผ้ามุมมน 22"/>
            <p:cNvSpPr/>
            <p:nvPr/>
          </p:nvSpPr>
          <p:spPr>
            <a:xfrm>
              <a:off x="1030737" y="268164"/>
              <a:ext cx="6925639" cy="36004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เทคโนโลยี (การออกแบบและเทคโนโลยี) ชั้นมัธยมศึกษาปีที่ </a:t>
              </a:r>
              <a:r>
                <a:rPr lang="en-US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3</a:t>
              </a:r>
              <a:endParaRPr lang="th-TH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" y="15440"/>
              <a:ext cx="911232" cy="835768"/>
            </a:xfrm>
            <a:prstGeom prst="rect">
              <a:avLst/>
            </a:prstGeom>
          </p:spPr>
        </p:pic>
      </p:grpSp>
      <p:sp>
        <p:nvSpPr>
          <p:cNvPr id="26" name="สี่เหลี่ยมผืนผ้ามุมมน 25"/>
          <p:cNvSpPr/>
          <p:nvPr/>
        </p:nvSpPr>
        <p:spPr>
          <a:xfrm>
            <a:off x="0" y="866648"/>
            <a:ext cx="9144000" cy="589744"/>
          </a:xfrm>
          <a:prstGeom prst="roundRect">
            <a:avLst>
              <a:gd name="adj" fmla="val 0"/>
            </a:avLst>
          </a:prstGeom>
          <a:solidFill>
            <a:srgbClr val="B3275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/>
              <a:t>การสร้างชิ้นงานด้วยกลไก ไฟฟ้า และอิเล็กทรอนิกส์ </a:t>
            </a:r>
            <a:endParaRPr lang="th-TH" sz="3200" b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2099290" y="1707064"/>
            <a:ext cx="4788532" cy="719356"/>
          </a:xfrm>
          <a:prstGeom prst="roundRect">
            <a:avLst/>
          </a:prstGeom>
          <a:solidFill>
            <a:srgbClr val="367B1E"/>
          </a:solidFill>
          <a:ln w="25400">
            <a:solidFill>
              <a:srgbClr val="33CC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กระบวนการ</a:t>
            </a:r>
            <a:r>
              <a:rPr lang="th-TH" b="1" dirty="0"/>
              <a:t>ทดสอบแบบแยกส่วน </a:t>
            </a:r>
            <a:endParaRPr lang="th-TH" dirty="0"/>
          </a:p>
        </p:txBody>
      </p:sp>
      <p:sp>
        <p:nvSpPr>
          <p:cNvPr id="48" name="สี่เหลี่ยมผืนผ้ามุมมน 47"/>
          <p:cNvSpPr/>
          <p:nvPr/>
        </p:nvSpPr>
        <p:spPr>
          <a:xfrm>
            <a:off x="251520" y="2979496"/>
            <a:ext cx="3600400" cy="550224"/>
          </a:xfrm>
          <a:prstGeom prst="roundRect">
            <a:avLst>
              <a:gd name="adj" fmla="val 50000"/>
            </a:avLst>
          </a:prstGeom>
          <a:solidFill>
            <a:srgbClr val="B1001A"/>
          </a:solidFill>
          <a:ln w="25400">
            <a:solidFill>
              <a:srgbClr val="FF71A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วาง</a:t>
            </a:r>
            <a:r>
              <a:rPr lang="th-TH" dirty="0"/>
              <a:t>แผนการทดสอบส่วนประกอบ </a:t>
            </a:r>
          </a:p>
        </p:txBody>
      </p:sp>
      <p:sp>
        <p:nvSpPr>
          <p:cNvPr id="50" name="สี่เหลี่ยมผืนผ้ามุมมน 49"/>
          <p:cNvSpPr/>
          <p:nvPr/>
        </p:nvSpPr>
        <p:spPr>
          <a:xfrm>
            <a:off x="5220072" y="2979496"/>
            <a:ext cx="3492000" cy="550224"/>
          </a:xfrm>
          <a:prstGeom prst="roundRect">
            <a:avLst>
              <a:gd name="adj" fmla="val 50000"/>
            </a:avLst>
          </a:prstGeom>
          <a:solidFill>
            <a:srgbClr val="CC9900"/>
          </a:solidFill>
          <a:ln w="254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วาง</a:t>
            </a:r>
            <a:r>
              <a:rPr lang="th-TH" dirty="0"/>
              <a:t>รูปแบบของการทดสอบ </a:t>
            </a:r>
          </a:p>
        </p:txBody>
      </p:sp>
      <p:sp>
        <p:nvSpPr>
          <p:cNvPr id="52" name="สี่เหลี่ยมผืนผ้ามุมมน 51"/>
          <p:cNvSpPr/>
          <p:nvPr/>
        </p:nvSpPr>
        <p:spPr>
          <a:xfrm>
            <a:off x="251520" y="4261284"/>
            <a:ext cx="3492000" cy="550224"/>
          </a:xfrm>
          <a:prstGeom prst="roundRect">
            <a:avLst>
              <a:gd name="adj" fmla="val 50000"/>
            </a:avLst>
          </a:prstGeom>
          <a:solidFill>
            <a:srgbClr val="641F55"/>
          </a:solidFill>
          <a:ln w="25400">
            <a:solidFill>
              <a:srgbClr val="CC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ดำเนินการ</a:t>
            </a:r>
            <a:r>
              <a:rPr lang="th-TH" dirty="0"/>
              <a:t>ทดสอบ </a:t>
            </a:r>
          </a:p>
        </p:txBody>
      </p:sp>
      <p:sp>
        <p:nvSpPr>
          <p:cNvPr id="54" name="สี่เหลี่ยมผืนผ้ามุมมน 53"/>
          <p:cNvSpPr/>
          <p:nvPr/>
        </p:nvSpPr>
        <p:spPr>
          <a:xfrm>
            <a:off x="5220072" y="4261284"/>
            <a:ext cx="3492000" cy="550224"/>
          </a:xfrm>
          <a:prstGeom prst="roundRect">
            <a:avLst>
              <a:gd name="adj" fmla="val 50000"/>
            </a:avLst>
          </a:prstGeom>
          <a:solidFill>
            <a:srgbClr val="19959D"/>
          </a:solidFill>
          <a:ln w="25400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บันทึก</a:t>
            </a:r>
            <a:r>
              <a:rPr lang="th-TH" dirty="0"/>
              <a:t>ผลการทดสอบ </a:t>
            </a:r>
          </a:p>
        </p:txBody>
      </p:sp>
      <p:sp>
        <p:nvSpPr>
          <p:cNvPr id="56" name="สี่เหลี่ยมผืนผ้ามุมมน 55"/>
          <p:cNvSpPr/>
          <p:nvPr/>
        </p:nvSpPr>
        <p:spPr>
          <a:xfrm>
            <a:off x="2297312" y="5543072"/>
            <a:ext cx="4392488" cy="550224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ตรวจสอบ</a:t>
            </a:r>
            <a:r>
              <a:rPr lang="th-TH" dirty="0"/>
              <a:t>ผลการทดสอบที่สมบูรณ์แล้ว </a:t>
            </a:r>
          </a:p>
        </p:txBody>
      </p:sp>
      <p:cxnSp>
        <p:nvCxnSpPr>
          <p:cNvPr id="5" name="ลูกศรเชื่อมต่อแบบตรง 4"/>
          <p:cNvCxnSpPr>
            <a:stCxn id="48" idx="3"/>
            <a:endCxn id="50" idx="1"/>
          </p:cNvCxnSpPr>
          <p:nvPr/>
        </p:nvCxnSpPr>
        <p:spPr>
          <a:xfrm>
            <a:off x="3851920" y="3254608"/>
            <a:ext cx="1368152" cy="0"/>
          </a:xfrm>
          <a:prstGeom prst="straightConnector1">
            <a:avLst/>
          </a:prstGeom>
          <a:ln w="25400">
            <a:solidFill>
              <a:srgbClr val="B1001A"/>
            </a:solidFill>
            <a:tailEnd type="triangle" w="lg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หักมุม 6"/>
          <p:cNvCxnSpPr>
            <a:stCxn id="50" idx="3"/>
            <a:endCxn id="52" idx="0"/>
          </p:cNvCxnSpPr>
          <p:nvPr/>
        </p:nvCxnSpPr>
        <p:spPr>
          <a:xfrm flipH="1">
            <a:off x="1997520" y="3254608"/>
            <a:ext cx="6714552" cy="1006676"/>
          </a:xfrm>
          <a:prstGeom prst="bentConnector4">
            <a:avLst>
              <a:gd name="adj1" fmla="val -3405"/>
              <a:gd name="adj2" fmla="val 63664"/>
            </a:avLst>
          </a:prstGeom>
          <a:ln w="25400">
            <a:solidFill>
              <a:srgbClr val="CC9900"/>
            </a:solidFill>
            <a:tailEnd type="triangle" w="lg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>
            <a:stCxn id="52" idx="3"/>
            <a:endCxn id="54" idx="1"/>
          </p:cNvCxnSpPr>
          <p:nvPr/>
        </p:nvCxnSpPr>
        <p:spPr>
          <a:xfrm>
            <a:off x="3743520" y="4536396"/>
            <a:ext cx="1476552" cy="0"/>
          </a:xfrm>
          <a:prstGeom prst="straightConnector1">
            <a:avLst/>
          </a:prstGeom>
          <a:ln w="25400">
            <a:solidFill>
              <a:srgbClr val="641F55"/>
            </a:solidFill>
            <a:tailEnd type="triangle" w="lg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หักมุม 10"/>
          <p:cNvCxnSpPr>
            <a:stCxn id="54" idx="3"/>
            <a:endCxn id="56" idx="0"/>
          </p:cNvCxnSpPr>
          <p:nvPr/>
        </p:nvCxnSpPr>
        <p:spPr>
          <a:xfrm flipH="1">
            <a:off x="4493556" y="4536396"/>
            <a:ext cx="4218516" cy="1006676"/>
          </a:xfrm>
          <a:prstGeom prst="bentConnector4">
            <a:avLst>
              <a:gd name="adj1" fmla="val -5419"/>
              <a:gd name="adj2" fmla="val 63664"/>
            </a:avLst>
          </a:prstGeom>
          <a:ln w="25400">
            <a:solidFill>
              <a:srgbClr val="19959D"/>
            </a:solidFill>
            <a:tailEnd type="triangle" w="lg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00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" grpId="0" animBg="1"/>
      <p:bldP spid="50" grpId="0" animBg="1"/>
      <p:bldP spid="52" grpId="0" animBg="1"/>
      <p:bldP spid="54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กลุ่ม 20"/>
          <p:cNvGrpSpPr/>
          <p:nvPr/>
        </p:nvGrpSpPr>
        <p:grpSpPr>
          <a:xfrm>
            <a:off x="0" y="0"/>
            <a:ext cx="9144000" cy="880392"/>
            <a:chOff x="0" y="0"/>
            <a:chExt cx="9144000" cy="880392"/>
          </a:xfrm>
        </p:grpSpPr>
        <p:sp>
          <p:nvSpPr>
            <p:cNvPr id="22" name="สี่เหลี่ยมผืนผ้า 21"/>
            <p:cNvSpPr/>
            <p:nvPr/>
          </p:nvSpPr>
          <p:spPr>
            <a:xfrm>
              <a:off x="0" y="0"/>
              <a:ext cx="9144000" cy="88039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23" name="สี่เหลี่ยมผืนผ้ามุมมน 22"/>
            <p:cNvSpPr/>
            <p:nvPr/>
          </p:nvSpPr>
          <p:spPr>
            <a:xfrm>
              <a:off x="1030737" y="268164"/>
              <a:ext cx="6925639" cy="36004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เทคโนโลยี (การออกแบบและเทคโนโลยี) ชั้นมัธยมศึกษาปีที่ </a:t>
              </a:r>
              <a:r>
                <a:rPr lang="en-US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3</a:t>
              </a:r>
              <a:endParaRPr lang="th-TH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" y="15440"/>
              <a:ext cx="911232" cy="835768"/>
            </a:xfrm>
            <a:prstGeom prst="rect">
              <a:avLst/>
            </a:prstGeom>
          </p:spPr>
        </p:pic>
      </p:grpSp>
      <p:sp>
        <p:nvSpPr>
          <p:cNvPr id="3" name="กล่องข้อความ 2"/>
          <p:cNvSpPr txBox="1"/>
          <p:nvPr/>
        </p:nvSpPr>
        <p:spPr>
          <a:xfrm>
            <a:off x="245084" y="954845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002060"/>
                </a:solidFill>
              </a:rPr>
              <a:t>ผัง</a:t>
            </a:r>
            <a:r>
              <a:rPr lang="th-TH" sz="2400" dirty="0">
                <a:solidFill>
                  <a:srgbClr val="002060"/>
                </a:solidFill>
              </a:rPr>
              <a:t>งาน แสดงการรวบรวมในการ</a:t>
            </a:r>
            <a:r>
              <a:rPr lang="th-TH" sz="2400" dirty="0" smtClean="0">
                <a:solidFill>
                  <a:srgbClr val="002060"/>
                </a:solidFill>
              </a:rPr>
              <a:t>ดำเนินงาน </a:t>
            </a:r>
            <a:endParaRPr lang="th-TH" sz="2400" dirty="0">
              <a:solidFill>
                <a:srgbClr val="002060"/>
              </a:solidFill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3623197" y="1522884"/>
            <a:ext cx="1792721" cy="5146476"/>
            <a:chOff x="3623197" y="1522884"/>
            <a:chExt cx="1792721" cy="5146476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4054680" y="1522884"/>
              <a:ext cx="936104" cy="38112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Start </a:t>
              </a:r>
              <a:endParaRPr lang="th-TH" sz="2000" dirty="0">
                <a:solidFill>
                  <a:srgbClr val="000000"/>
                </a:solidFill>
              </a:endParaRPr>
            </a:p>
          </p:txBody>
        </p:sp>
        <p:sp>
          <p:nvSpPr>
            <p:cNvPr id="6" name="สี่เหลี่ยมผืนผ้า 5"/>
            <p:cNvSpPr/>
            <p:nvPr/>
          </p:nvSpPr>
          <p:spPr>
            <a:xfrm>
              <a:off x="3635897" y="2093352"/>
              <a:ext cx="1773671" cy="59890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Component </a:t>
              </a:r>
              <a:endParaRPr lang="en-US" sz="20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Test Planning </a:t>
              </a:r>
              <a:endParaRPr lang="th-TH" sz="2000" dirty="0">
                <a:solidFill>
                  <a:srgbClr val="000000"/>
                </a:solidFill>
              </a:endParaRP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3635897" y="2881849"/>
              <a:ext cx="1773671" cy="59890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Component </a:t>
              </a:r>
              <a:endParaRPr lang="en-US" sz="20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Test Specification </a:t>
              </a:r>
              <a:endParaRPr lang="th-TH" sz="2000" dirty="0">
                <a:solidFill>
                  <a:srgbClr val="000000"/>
                </a:solidFill>
              </a:endParaRPr>
            </a:p>
          </p:txBody>
        </p:sp>
        <p:sp>
          <p:nvSpPr>
            <p:cNvPr id="25" name="สี่เหลี่ยมผืนผ้า 24"/>
            <p:cNvSpPr/>
            <p:nvPr/>
          </p:nvSpPr>
          <p:spPr>
            <a:xfrm>
              <a:off x="3635897" y="3667686"/>
              <a:ext cx="1773671" cy="59890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Component </a:t>
              </a:r>
              <a:endParaRPr lang="en-US" sz="20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Test Execution </a:t>
              </a:r>
              <a:endParaRPr lang="th-TH" sz="2000" dirty="0">
                <a:solidFill>
                  <a:srgbClr val="000000"/>
                </a:solidFill>
              </a:endParaRPr>
            </a:p>
          </p:txBody>
        </p:sp>
        <p:sp>
          <p:nvSpPr>
            <p:cNvPr id="27" name="สี่เหลี่ยมผืนผ้า 26"/>
            <p:cNvSpPr/>
            <p:nvPr/>
          </p:nvSpPr>
          <p:spPr>
            <a:xfrm>
              <a:off x="3635897" y="4453523"/>
              <a:ext cx="1773671" cy="59890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Component </a:t>
              </a:r>
              <a:endParaRPr lang="en-US" sz="20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Test Recording </a:t>
              </a:r>
              <a:endParaRPr lang="th-TH" sz="2000" dirty="0">
                <a:solidFill>
                  <a:srgbClr val="000000"/>
                </a:solidFill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3635897" y="5239360"/>
              <a:ext cx="1773671" cy="86194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Checking </a:t>
              </a:r>
              <a:r>
                <a:rPr lang="en-US" sz="2000" dirty="0">
                  <a:solidFill>
                    <a:srgbClr val="000000"/>
                  </a:solidFill>
                </a:rPr>
                <a:t>for </a:t>
              </a:r>
            </a:p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Component </a:t>
              </a:r>
            </a:p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Test Completion </a:t>
              </a:r>
              <a:endParaRPr lang="th-TH" sz="2000" dirty="0">
                <a:solidFill>
                  <a:srgbClr val="000000"/>
                </a:solidFill>
              </a:endParaRPr>
            </a:p>
          </p:txBody>
        </p:sp>
        <p:sp>
          <p:nvSpPr>
            <p:cNvPr id="29" name="สี่เหลี่ยมผืนผ้ามุมมน 28"/>
            <p:cNvSpPr/>
            <p:nvPr/>
          </p:nvSpPr>
          <p:spPr>
            <a:xfrm>
              <a:off x="4054680" y="6288236"/>
              <a:ext cx="936104" cy="381124"/>
            </a:xfrm>
            <a:prstGeom prst="roundRect">
              <a:avLst>
                <a:gd name="adj" fmla="val 50000"/>
              </a:avLst>
            </a:prstGeom>
            <a:solidFill>
              <a:srgbClr val="F19E9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End </a:t>
              </a:r>
              <a:endParaRPr lang="th-TH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13" name="ลูกศรเชื่อมต่อแบบตรง 12"/>
            <p:cNvCxnSpPr/>
            <p:nvPr/>
          </p:nvCxnSpPr>
          <p:spPr>
            <a:xfrm>
              <a:off x="4522732" y="1904008"/>
              <a:ext cx="1" cy="189344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stealth" w="lg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ลูกศรเชื่อมต่อแบบตรง 14"/>
            <p:cNvCxnSpPr>
              <a:stCxn id="6" idx="2"/>
              <a:endCxn id="20" idx="0"/>
            </p:cNvCxnSpPr>
            <p:nvPr/>
          </p:nvCxnSpPr>
          <p:spPr>
            <a:xfrm>
              <a:off x="4522733" y="2692261"/>
              <a:ext cx="0" cy="189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stealth" w="lg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ลูกศรเชื่อมต่อแบบตรง 16"/>
            <p:cNvCxnSpPr>
              <a:stCxn id="20" idx="2"/>
              <a:endCxn id="25" idx="0"/>
            </p:cNvCxnSpPr>
            <p:nvPr/>
          </p:nvCxnSpPr>
          <p:spPr>
            <a:xfrm>
              <a:off x="4522733" y="3480758"/>
              <a:ext cx="0" cy="18692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stealth" w="lg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ลูกศรเชื่อมต่อแบบตรง 18"/>
            <p:cNvCxnSpPr>
              <a:stCxn id="25" idx="2"/>
              <a:endCxn id="27" idx="0"/>
            </p:cNvCxnSpPr>
            <p:nvPr/>
          </p:nvCxnSpPr>
          <p:spPr>
            <a:xfrm>
              <a:off x="4522733" y="4266595"/>
              <a:ext cx="0" cy="18692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stealth" w="lg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ลูกศรเชื่อมต่อแบบตรง 30"/>
            <p:cNvCxnSpPr>
              <a:stCxn id="27" idx="2"/>
              <a:endCxn id="28" idx="0"/>
            </p:cNvCxnSpPr>
            <p:nvPr/>
          </p:nvCxnSpPr>
          <p:spPr>
            <a:xfrm>
              <a:off x="4522733" y="5052432"/>
              <a:ext cx="0" cy="18692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stealth" w="lg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ลูกศรเชื่อมต่อแบบตรง 32"/>
            <p:cNvCxnSpPr>
              <a:stCxn id="28" idx="2"/>
              <a:endCxn id="29" idx="0"/>
            </p:cNvCxnSpPr>
            <p:nvPr/>
          </p:nvCxnSpPr>
          <p:spPr>
            <a:xfrm flipH="1">
              <a:off x="4522732" y="6101308"/>
              <a:ext cx="1" cy="18692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stealth" w="lg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หักมุม 34"/>
            <p:cNvCxnSpPr>
              <a:endCxn id="20" idx="3"/>
            </p:cNvCxnSpPr>
            <p:nvPr/>
          </p:nvCxnSpPr>
          <p:spPr>
            <a:xfrm rot="5400000" flipH="1" flipV="1">
              <a:off x="4565541" y="4012631"/>
              <a:ext cx="1675354" cy="12700"/>
            </a:xfrm>
            <a:prstGeom prst="bentConnector4">
              <a:avLst>
                <a:gd name="adj1" fmla="val 128"/>
                <a:gd name="adj2" fmla="val 7000000"/>
              </a:avLst>
            </a:prstGeom>
            <a:ln w="19050">
              <a:solidFill>
                <a:srgbClr val="C00000"/>
              </a:solidFill>
              <a:tailEnd type="triangle" w="lg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หักมุม 37"/>
            <p:cNvCxnSpPr>
              <a:endCxn id="25" idx="3"/>
            </p:cNvCxnSpPr>
            <p:nvPr/>
          </p:nvCxnSpPr>
          <p:spPr>
            <a:xfrm rot="5400000" flipH="1" flipV="1">
              <a:off x="5047609" y="4329100"/>
              <a:ext cx="723918" cy="12700"/>
            </a:xfrm>
            <a:prstGeom prst="bentConnector4">
              <a:avLst>
                <a:gd name="adj1" fmla="val -507"/>
                <a:gd name="adj2" fmla="val 4200000"/>
              </a:avLst>
            </a:prstGeom>
            <a:ln w="19050">
              <a:solidFill>
                <a:srgbClr val="C00000"/>
              </a:solidFill>
              <a:tailEnd type="triangle" w="lg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หักมุม 46"/>
            <p:cNvCxnSpPr/>
            <p:nvPr/>
          </p:nvCxnSpPr>
          <p:spPr>
            <a:xfrm rot="10800000">
              <a:off x="3623197" y="2384960"/>
              <a:ext cx="12700" cy="3420000"/>
            </a:xfrm>
            <a:prstGeom prst="bentConnector3">
              <a:avLst>
                <a:gd name="adj1" fmla="val 5600000"/>
              </a:avLst>
            </a:prstGeom>
            <a:ln w="19050">
              <a:solidFill>
                <a:srgbClr val="C00000"/>
              </a:solidFill>
              <a:tailEnd type="triangle" w="lg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หักมุม 58"/>
            <p:cNvCxnSpPr/>
            <p:nvPr/>
          </p:nvCxnSpPr>
          <p:spPr>
            <a:xfrm rot="10800000">
              <a:off x="3623197" y="3191398"/>
              <a:ext cx="12700" cy="2340000"/>
            </a:xfrm>
            <a:prstGeom prst="bentConnector3">
              <a:avLst>
                <a:gd name="adj1" fmla="val 4200000"/>
              </a:avLst>
            </a:prstGeom>
            <a:ln w="19050">
              <a:solidFill>
                <a:srgbClr val="C00000"/>
              </a:solidFill>
              <a:tailEnd type="triangle" w="lg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4110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กลุ่ม 20"/>
          <p:cNvGrpSpPr/>
          <p:nvPr/>
        </p:nvGrpSpPr>
        <p:grpSpPr>
          <a:xfrm>
            <a:off x="0" y="0"/>
            <a:ext cx="9144000" cy="880392"/>
            <a:chOff x="0" y="0"/>
            <a:chExt cx="9144000" cy="880392"/>
          </a:xfrm>
        </p:grpSpPr>
        <p:sp>
          <p:nvSpPr>
            <p:cNvPr id="22" name="สี่เหลี่ยมผืนผ้า 21"/>
            <p:cNvSpPr/>
            <p:nvPr/>
          </p:nvSpPr>
          <p:spPr>
            <a:xfrm>
              <a:off x="0" y="0"/>
              <a:ext cx="9144000" cy="88039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23" name="สี่เหลี่ยมผืนผ้ามุมมน 22"/>
            <p:cNvSpPr/>
            <p:nvPr/>
          </p:nvSpPr>
          <p:spPr>
            <a:xfrm>
              <a:off x="1030737" y="268164"/>
              <a:ext cx="6925639" cy="36004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เทคโนโลยี (การออกแบบและเทคโนโลยี) ชั้นมัธยมศึกษาปีที่ </a:t>
              </a:r>
              <a:r>
                <a:rPr lang="en-US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3</a:t>
              </a:r>
              <a:endParaRPr lang="th-TH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" y="15440"/>
              <a:ext cx="911232" cy="835768"/>
            </a:xfrm>
            <a:prstGeom prst="rect">
              <a:avLst/>
            </a:prstGeom>
          </p:spPr>
        </p:pic>
      </p:grpSp>
      <p:sp>
        <p:nvSpPr>
          <p:cNvPr id="26" name="สี่เหลี่ยมผืนผ้ามุมมน 25"/>
          <p:cNvSpPr/>
          <p:nvPr/>
        </p:nvSpPr>
        <p:spPr>
          <a:xfrm>
            <a:off x="349298" y="1708841"/>
            <a:ext cx="2823887" cy="569885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0000"/>
                </a:solidFill>
              </a:rPr>
              <a:t>ตั้งโจทย์ในการสร้าง</a:t>
            </a:r>
            <a:endParaRPr lang="th-TH" sz="2400" dirty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0" name="สี่เหลี่ยมผืนผ้ามุมมน 29"/>
          <p:cNvSpPr/>
          <p:nvPr/>
        </p:nvSpPr>
        <p:spPr>
          <a:xfrm>
            <a:off x="349298" y="3831828"/>
            <a:ext cx="2823887" cy="849961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0000"/>
                </a:solidFill>
              </a:rPr>
              <a:t>จัดเตรียมวัสดุ อุปกรณ์ </a:t>
            </a:r>
          </a:p>
          <a:p>
            <a:pPr algn="ctr"/>
            <a:r>
              <a:rPr lang="th-TH" sz="2400" dirty="0" smtClean="0">
                <a:solidFill>
                  <a:srgbClr val="000000"/>
                </a:solidFill>
              </a:rPr>
              <a:t>และเครื่องมือ</a:t>
            </a:r>
            <a:endParaRPr lang="th-TH" sz="2400" dirty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349298" y="5033359"/>
            <a:ext cx="2823886" cy="1653209"/>
          </a:xfrm>
          <a:prstGeom prst="roundRect">
            <a:avLst>
              <a:gd name="adj" fmla="val 9753"/>
            </a:avLst>
          </a:prstGeom>
          <a:solidFill>
            <a:srgbClr val="CC99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0000"/>
                </a:solidFill>
              </a:rPr>
              <a:t>ตัดไม้หรือวัสดุที่เลือกใช้</a:t>
            </a:r>
          </a:p>
          <a:p>
            <a:pPr algn="ctr"/>
            <a:r>
              <a:rPr lang="th-TH" sz="2400" dirty="0" smtClean="0">
                <a:solidFill>
                  <a:srgbClr val="000000"/>
                </a:solidFill>
              </a:rPr>
              <a:t>เป็นแผ่นตามแบบแล้วนำมา</a:t>
            </a:r>
          </a:p>
          <a:p>
            <a:pPr algn="ctr"/>
            <a:r>
              <a:rPr lang="th-TH" sz="2400" dirty="0" smtClean="0">
                <a:solidFill>
                  <a:srgbClr val="000000"/>
                </a:solidFill>
              </a:rPr>
              <a:t>เชื่อมต่อ</a:t>
            </a:r>
            <a:r>
              <a:rPr lang="th-TH" sz="2400" dirty="0">
                <a:solidFill>
                  <a:srgbClr val="000000"/>
                </a:solidFill>
              </a:rPr>
              <a:t>กันโดยใช้ กาว ปืนกาว </a:t>
            </a:r>
            <a:endParaRPr lang="th-TH" sz="2400" dirty="0" smtClean="0">
              <a:solidFill>
                <a:srgbClr val="000000"/>
              </a:solidFill>
            </a:endParaRPr>
          </a:p>
          <a:p>
            <a:pPr algn="ctr"/>
            <a:r>
              <a:rPr lang="th-TH" sz="2400" dirty="0" smtClean="0">
                <a:solidFill>
                  <a:srgbClr val="000000"/>
                </a:solidFill>
              </a:rPr>
              <a:t>หรือ</a:t>
            </a:r>
            <a:r>
              <a:rPr lang="th-TH" sz="2400" dirty="0">
                <a:solidFill>
                  <a:srgbClr val="000000"/>
                </a:solidFill>
              </a:rPr>
              <a:t>เทปกาว วัดตามขนาดได้ </a:t>
            </a:r>
            <a:endParaRPr lang="th-TH" sz="2400" dirty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4" name="สี่เหลี่ยมผืนผ้ามุมมน 33"/>
          <p:cNvSpPr/>
          <p:nvPr/>
        </p:nvSpPr>
        <p:spPr>
          <a:xfrm>
            <a:off x="4067944" y="1708840"/>
            <a:ext cx="4824536" cy="569885"/>
          </a:xfrm>
          <a:prstGeom prst="roundRect">
            <a:avLst/>
          </a:prstGeom>
          <a:solidFill>
            <a:srgbClr val="FF71A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0000"/>
                </a:solidFill>
              </a:rPr>
              <a:t>ศึกษารูปแบบของช่องระบายน้ำจากมุมมองหลาย ๆ ด้าน</a:t>
            </a:r>
            <a:endParaRPr lang="th-TH" sz="2400" dirty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79513" y="980680"/>
            <a:ext cx="8964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b="1" dirty="0" smtClean="0">
                <a:solidFill>
                  <a:srgbClr val="002060"/>
                </a:solidFill>
                <a:latin typeface="UPC-Cordia"/>
              </a:rPr>
              <a:t>ตัวอย่าง  </a:t>
            </a:r>
            <a:r>
              <a:rPr lang="en-US" sz="2000" b="1" dirty="0" smtClean="0">
                <a:solidFill>
                  <a:srgbClr val="002060"/>
                </a:solidFill>
                <a:latin typeface="UPC-Cordia"/>
              </a:rPr>
              <a:t>:</a:t>
            </a:r>
            <a:r>
              <a:rPr lang="en-US" b="1" dirty="0" smtClean="0">
                <a:solidFill>
                  <a:srgbClr val="002060"/>
                </a:solidFill>
                <a:latin typeface="UPC-Cordia"/>
              </a:rPr>
              <a:t> </a:t>
            </a:r>
            <a:r>
              <a:rPr lang="th-TH" b="1" dirty="0" smtClean="0">
                <a:solidFill>
                  <a:srgbClr val="002060"/>
                </a:solidFill>
                <a:latin typeface="UPC-Cordia"/>
              </a:rPr>
              <a:t>การ</a:t>
            </a:r>
            <a:r>
              <a:rPr lang="th-TH" b="1" dirty="0">
                <a:solidFill>
                  <a:srgbClr val="002060"/>
                </a:solidFill>
                <a:latin typeface="UPC-Cordia"/>
              </a:rPr>
              <a:t>สร้างชิ้นงานโมเดล</a:t>
            </a:r>
            <a:r>
              <a:rPr lang="th-TH" b="1" dirty="0" smtClean="0">
                <a:solidFill>
                  <a:srgbClr val="002060"/>
                </a:solidFill>
                <a:latin typeface="UPC-Cordia"/>
              </a:rPr>
              <a:t>จำลอง</a:t>
            </a:r>
            <a:r>
              <a:rPr lang="th-TH" b="1" dirty="0">
                <a:solidFill>
                  <a:srgbClr val="002060"/>
                </a:solidFill>
                <a:latin typeface="UPC-Cordia"/>
              </a:rPr>
              <a:t>การเปิด-ปิดประตู</a:t>
            </a:r>
            <a:r>
              <a:rPr lang="th-TH" b="1" dirty="0" smtClean="0">
                <a:solidFill>
                  <a:srgbClr val="002060"/>
                </a:solidFill>
                <a:latin typeface="UPC-Cordia"/>
              </a:rPr>
              <a:t>ระบายน้ำที่ทำงาน</a:t>
            </a:r>
            <a:r>
              <a:rPr lang="th-TH" b="1" dirty="0">
                <a:solidFill>
                  <a:srgbClr val="002060"/>
                </a:solidFill>
                <a:latin typeface="UPC-Cordia"/>
              </a:rPr>
              <a:t>ด้วยแสง 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36" name="สี่เหลี่ยมผืนผ้ามุมมน 35"/>
          <p:cNvSpPr/>
          <p:nvPr/>
        </p:nvSpPr>
        <p:spPr>
          <a:xfrm>
            <a:off x="4601494" y="2732727"/>
            <a:ext cx="3543619" cy="645098"/>
          </a:xfrm>
          <a:prstGeom prst="roundRect">
            <a:avLst/>
          </a:prstGeom>
          <a:solidFill>
            <a:srgbClr val="00D05E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0000"/>
                </a:solidFill>
              </a:rPr>
              <a:t>ประกอบชิ้นส่วนของประตูระบายน้ำ</a:t>
            </a:r>
            <a:endParaRPr lang="th-TH" sz="2400" dirty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7" name="สี่เหลี่ยมผืนผ้ามุมมน 36"/>
          <p:cNvSpPr/>
          <p:nvPr/>
        </p:nvSpPr>
        <p:spPr>
          <a:xfrm>
            <a:off x="349299" y="2630296"/>
            <a:ext cx="2823887" cy="849961"/>
          </a:xfrm>
          <a:prstGeom prst="roundRect">
            <a:avLst/>
          </a:prstGeom>
          <a:solidFill>
            <a:srgbClr val="68F4D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0000"/>
                </a:solidFill>
              </a:rPr>
              <a:t>ศึกษาส่วนประกอบ</a:t>
            </a:r>
          </a:p>
          <a:p>
            <a:pPr algn="ctr"/>
            <a:r>
              <a:rPr lang="th-TH" sz="2400" dirty="0" smtClean="0">
                <a:solidFill>
                  <a:srgbClr val="000000"/>
                </a:solidFill>
              </a:rPr>
              <a:t>โครงสร้างของประตูระบายน้ำ</a:t>
            </a:r>
            <a:endParaRPr lang="th-TH" sz="2400" dirty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9" name="ลูกศรเชื่อมต่อแบบตรง 8"/>
          <p:cNvCxnSpPr>
            <a:stCxn id="26" idx="3"/>
            <a:endCxn id="34" idx="1"/>
          </p:cNvCxnSpPr>
          <p:nvPr/>
        </p:nvCxnSpPr>
        <p:spPr>
          <a:xfrm flipV="1">
            <a:off x="3173185" y="1993783"/>
            <a:ext cx="894759" cy="1"/>
          </a:xfrm>
          <a:prstGeom prst="straightConnector1">
            <a:avLst/>
          </a:prstGeom>
          <a:ln w="25400">
            <a:solidFill>
              <a:srgbClr val="FFC000"/>
            </a:solidFill>
            <a:tailEnd type="triangle" w="lg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หักมุม 41"/>
          <p:cNvCxnSpPr>
            <a:stCxn id="34" idx="2"/>
            <a:endCxn id="37" idx="0"/>
          </p:cNvCxnSpPr>
          <p:nvPr/>
        </p:nvCxnSpPr>
        <p:spPr>
          <a:xfrm rot="5400000">
            <a:off x="3944943" y="95026"/>
            <a:ext cx="351571" cy="4718969"/>
          </a:xfrm>
          <a:prstGeom prst="bentConnector3">
            <a:avLst/>
          </a:prstGeom>
          <a:ln w="25400">
            <a:solidFill>
              <a:srgbClr val="FF1563"/>
            </a:solidFill>
            <a:tailEnd type="triangle" w="lg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43"/>
          <p:cNvCxnSpPr>
            <a:stCxn id="37" idx="2"/>
            <a:endCxn id="30" idx="0"/>
          </p:cNvCxnSpPr>
          <p:nvPr/>
        </p:nvCxnSpPr>
        <p:spPr>
          <a:xfrm flipH="1">
            <a:off x="1761242" y="3480257"/>
            <a:ext cx="1" cy="351571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ลูกศรเชื่อมต่อแบบตรง 52"/>
          <p:cNvCxnSpPr>
            <a:stCxn id="30" idx="2"/>
            <a:endCxn id="32" idx="0"/>
          </p:cNvCxnSpPr>
          <p:nvPr/>
        </p:nvCxnSpPr>
        <p:spPr>
          <a:xfrm flipH="1">
            <a:off x="1761241" y="4681789"/>
            <a:ext cx="1" cy="351570"/>
          </a:xfrm>
          <a:prstGeom prst="straightConnector1">
            <a:avLst/>
          </a:prstGeom>
          <a:ln w="25400">
            <a:solidFill>
              <a:srgbClr val="FF6600"/>
            </a:solidFill>
            <a:tailEnd type="triangle" w="lg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รูปภาพ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127" y="3573016"/>
            <a:ext cx="5038353" cy="3113552"/>
          </a:xfrm>
          <a:prstGeom prst="roundRect">
            <a:avLst>
              <a:gd name="adj" fmla="val 7514"/>
            </a:avLst>
          </a:prstGeom>
          <a:ln w="38100"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60" name="ตัวเชื่อมต่อหักมุม 59"/>
          <p:cNvCxnSpPr>
            <a:stCxn id="32" idx="3"/>
            <a:endCxn id="36" idx="1"/>
          </p:cNvCxnSpPr>
          <p:nvPr/>
        </p:nvCxnSpPr>
        <p:spPr>
          <a:xfrm flipV="1">
            <a:off x="3173184" y="3055276"/>
            <a:ext cx="1428310" cy="2804688"/>
          </a:xfrm>
          <a:prstGeom prst="bentConnector3">
            <a:avLst>
              <a:gd name="adj1" fmla="val 25993"/>
            </a:avLst>
          </a:prstGeom>
          <a:ln w="25400">
            <a:solidFill>
              <a:srgbClr val="7030A0"/>
            </a:solidFill>
            <a:tailEnd type="triangle" w="lg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ตัวเชื่อมต่อตรง 63"/>
          <p:cNvCxnSpPr>
            <a:stCxn id="36" idx="2"/>
            <a:endCxn id="57" idx="0"/>
          </p:cNvCxnSpPr>
          <p:nvPr/>
        </p:nvCxnSpPr>
        <p:spPr>
          <a:xfrm>
            <a:off x="6373304" y="3377825"/>
            <a:ext cx="0" cy="195191"/>
          </a:xfrm>
          <a:prstGeom prst="line">
            <a:avLst/>
          </a:prstGeom>
          <a:ln w="25400">
            <a:solidFill>
              <a:srgbClr val="00863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480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2" grpId="0" animBg="1"/>
      <p:bldP spid="34" grpId="0" animBg="1"/>
      <p:bldP spid="7" grpId="0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กำหนดเอง 1">
      <a:dk1>
        <a:srgbClr val="EA6E59"/>
      </a:dk1>
      <a:lt1>
        <a:sysClr val="window" lastClr="FFFFFF"/>
      </a:lt1>
      <a:dk2>
        <a:srgbClr val="EB9E6F"/>
      </a:dk2>
      <a:lt2>
        <a:srgbClr val="FFF39D"/>
      </a:lt2>
      <a:accent1>
        <a:srgbClr val="E65C01"/>
      </a:accent1>
      <a:accent2>
        <a:srgbClr val="EB9E6F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CFA809"/>
      </a:folHlink>
    </a:clrScheme>
    <a:fontScheme name="กำหนดเอง 1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20010</TotalTime>
  <Words>191</Words>
  <Application>Microsoft Office PowerPoint</Application>
  <PresentationFormat>นำเสนอทางหน้าจอ (4:3)</PresentationFormat>
  <Paragraphs>42</Paragraphs>
  <Slides>4</Slides>
  <Notes>3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</vt:i4>
      </vt:variant>
    </vt:vector>
  </HeadingPairs>
  <TitlesOfParts>
    <vt:vector size="14" baseType="lpstr">
      <vt:lpstr>Arial</vt:lpstr>
      <vt:lpstr>Angsana New</vt:lpstr>
      <vt:lpstr>AngsanaUPC</vt:lpstr>
      <vt:lpstr>Cordia New</vt:lpstr>
      <vt:lpstr>UPC-Cordia</vt:lpstr>
      <vt:lpstr>Calibri</vt:lpstr>
      <vt:lpstr>IrisUPC</vt:lpstr>
      <vt:lpstr>TH Chakra Petch</vt:lpstr>
      <vt:lpstr>Wingdings 2</vt:lpstr>
      <vt:lpstr>HDOfficeLightV0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Win8</dc:creator>
  <cp:lastModifiedBy>USER</cp:lastModifiedBy>
  <cp:revision>1790</cp:revision>
  <dcterms:created xsi:type="dcterms:W3CDTF">2018-10-01T04:43:46Z</dcterms:created>
  <dcterms:modified xsi:type="dcterms:W3CDTF">2020-05-20T16:37:56Z</dcterms:modified>
</cp:coreProperties>
</file>